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embeddedFontLst>
    <p:embeddedFont>
      <p:font typeface="Lato"/>
      <p:regular r:id="rId90"/>
      <p:bold r:id="rId91"/>
      <p:italic r:id="rId92"/>
      <p:boldItalic r:id="rId93"/>
    </p:embeddedFont>
    <p:embeddedFont>
      <p:font typeface="Century Schoolbook"/>
      <p:regular r:id="rId94"/>
      <p:bold r:id="rId95"/>
      <p:italic r:id="rId96"/>
      <p:boldItalic r:id="rId97"/>
    </p:embeddedFont>
    <p:embeddedFont>
      <p:font typeface="Helvetica Neue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amuel Rauh"/>
  <p:cmAuthor clrIdx="1" id="1" initials="" lastIdx="1" name="Anna Werner"/>
  <p:cmAuthor clrIdx="2" id="2" initials="" lastIdx="2" name="Samuel Guimarāes"/>
  <p:cmAuthor clrIdx="3" id="3" initials="" lastIdx="1" name="Cristina - Ioana Flintoacă - Cojoce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1" Type="http://schemas.openxmlformats.org/officeDocument/2006/relationships/font" Target="fonts/HelveticaNeue-boldItalic.fntdata"/><Relationship Id="rId100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CenturySchoolbook-bold.fntdata"/><Relationship Id="rId94" Type="http://schemas.openxmlformats.org/officeDocument/2006/relationships/font" Target="fonts/CenturySchoolbook-regular.fntdata"/><Relationship Id="rId97" Type="http://schemas.openxmlformats.org/officeDocument/2006/relationships/font" Target="fonts/CenturySchoolbook-boldItalic.fntdata"/><Relationship Id="rId96" Type="http://schemas.openxmlformats.org/officeDocument/2006/relationships/font" Target="fonts/CenturySchoolbook-italic.fntdata"/><Relationship Id="rId11" Type="http://schemas.openxmlformats.org/officeDocument/2006/relationships/slide" Target="slides/slide6.xml"/><Relationship Id="rId99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98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1-25T12:03:25.671">
    <p:pos x="171" y="633"/>
    <p:text>What exactly is the difference between the Stack Segment and the Data Segment?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2-02T09:27:14.715">
    <p:pos x="6000" y="0"/>
    <p:text>What happens if there are unconnected nodes?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01-29T13:59:32.327">
    <p:pos x="230" y="517"/>
    <p:text>Shouldn't this be DFSVisit(G, v)?. Otherwise we would just call on c again, not on b, wouldn't we?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5-01-28T09:06:54.496">
    <p:pos x="2534" y="676"/>
    <p:text>Do we need to know how to label edges for exam?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5-01-27T20:17:55.905">
    <p:pos x="245" y="673"/>
    <p:text>Also, if 0 is included in memo it will return the (n+1)th element and not the nth element. In the seq [0, 1, 1, 2, 3] the 4th element is 2 but fibonacci(3) returns 3.</p:text>
  </p:cm>
  <p:cm authorId="3" idx="1" dt="2025-01-15T17:42:29.027">
    <p:pos x="245" y="773"/>
    <p:text>Shouldn't it be "n" instead of "n+1" in the loop? If we go from i=2 to n+1, memo[n+1] will also be computed which is not really necessary as the Fibonacci sequence ends at fib(n). Thanks!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c9630c967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4c9630c967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a21e6b142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19a21e6b142_0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9a21e6b142_0_1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19a21e6b142_0_1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a21e6b142_0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9a21e6b142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a21e6b142_0_1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19a21e6b142_0_1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a21e6b142_0_1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g19a21e6b142_0_1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eb569b7cd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9eb569b7cd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9a21e6b142_0_1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19a21e6b142_0_1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9a21e6b142_0_1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g19a21e6b142_0_1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9a21e6b142_0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19a21e6b142_0_3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9a21e6b142_0_1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g19a21e6b142_0_1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9a21e6b142_0_99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9a21e6b142_0_99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9a21e6b142_0_99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9a21e6b142_0_1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19a21e6b142_0_13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9a21e6b142_0_4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g19a21e6b142_0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9a21e6b142_0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g19a21e6b142_0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94462597f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g3194462597f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18aa0fdcb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f18aa0fdcb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f18aa0fdcb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f18aa0fdcb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f18aa0fdcb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f18aa0fdcb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f18aa0fdcb_0_2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f18aa0fdcb_0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f18aa0fdcb_0_3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f18aa0fdcb_0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f18aa0fdcb_0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2f18aa0fdcb_0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a21e6b142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19a21e6b142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f18aa0fdcb_0_5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f18aa0fdcb_0_5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f18aa0fdcb_0_5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f18aa0fdcb_0_5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9a21e6b142_0_5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g19a21e6b142_0_5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9a21e6b142_0_1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9" name="Google Shape;669;g19a21e6b142_0_13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9a21e6b142_0_1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8" name="Google Shape;678;g19a21e6b142_0_13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9a21e6b142_0_1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g19a21e6b142_0_1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9a21e6b142_0_1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Google Shape;692;g19a21e6b142_0_1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9a21e6b142_0_1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9" name="Google Shape;699;g19a21e6b142_0_1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9a21e6b142_0_1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g19a21e6b142_0_13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9a21e6b142_0_1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g19a21e6b142_0_1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a21e6b142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19a21e6b142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a21e6b142_0_136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a21e6b142_0_13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19a21e6b142_0_136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9a21e6b142_0_1394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9a21e6b142_0_139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19a21e6b142_0_139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9a21e6b142_0_142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9a21e6b142_0_14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9a21e6b142_0_142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9a21e6b142_0_1448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9a21e6b142_0_144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19a21e6b142_0_144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9a21e6b142_0_6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19a21e6b142_0_6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9eb569b7cd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19eb569b7cd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9a21e6b142_0_6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19a21e6b142_0_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9a21e6b142_0_6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6" name="Google Shape;856;g19a21e6b142_0_6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9d9fc352b3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2" name="Google Shape;922;g19d9fc352b3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9d9fc352b3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0" name="Google Shape;930;g19d9fc352b3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a21e6b142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g19a21e6b142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9d9fc352b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0" name="Google Shape;940;g19d9fc352b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9d9fc352b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9" name="Google Shape;949;g19d9fc352b3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f2106ae5f2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7" name="Google Shape;957;g2f2106ae5f2_0_4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f2106ae5f2_0_5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6" name="Google Shape;996;g2f2106ae5f2_0_5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f2106ae5f2_0_5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5" name="Google Shape;1035;g2f2106ae5f2_0_5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f2106ae5f2_0_6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4" name="Google Shape;1074;g2f2106ae5f2_0_6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f2106ae5f2_0_6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3" name="Google Shape;1113;g2f2106ae5f2_0_6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f2106ae5f2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2" name="Google Shape;1152;g2f2106ae5f2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f2106ae5f2_0_7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1" name="Google Shape;1191;g2f2106ae5f2_0_7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f2106ae5f2_0_7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1" name="Google Shape;1231;g2f2106ae5f2_0_7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a21e6b142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19a21e6b142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f2106ae5f2_0_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0" name="Google Shape;1270;g2f2106ae5f2_0_8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f21a4c7b0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0" name="Google Shape;1310;g2f21a4c7b0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f21a4c7b03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0" name="Google Shape;1350;g2f21a4c7b03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f21a4c7b03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0" name="Google Shape;1390;g2f21a4c7b03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f21a4c7b03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0" name="Google Shape;1430;g2f21a4c7b03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f21a4c7b03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0" name="Google Shape;1470;g2f21a4c7b03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f21a4c7b03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0" name="Google Shape;1510;g2f21a4c7b03_0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f21a4c7b03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9" name="Google Shape;1549;g2f21a4c7b03_0_2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f21a4c7b03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8" name="Google Shape;1588;g2f21a4c7b03_0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f21a4c7b03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8" name="Google Shape;1628;g2f21a4c7b03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a21e6b142_0_10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g19a21e6b142_0_10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f21a4c7b03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8" name="Google Shape;1668;g2f21a4c7b03_0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f21a4c7b03_0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8" name="Google Shape;1708;g2f21a4c7b03_0_3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f21a4c7b03_0_4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8" name="Google Shape;1748;g2f21a4c7b03_0_4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19eb569b7cd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7" name="Google Shape;1787;g19eb569b7cd_0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9a21e6b142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6" name="Google Shape;1796;g19a21e6b142_0_6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19a21e6b142_0_8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g19a21e6b142_0_8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19a21e6b142_0_8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g19a21e6b142_0_8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19a21e6b142_0_8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8" name="Google Shape;1818;g19a21e6b142_0_8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19a21e6b142_0_8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7" name="Google Shape;1827;g19a21e6b142_0_8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9eb569b7cd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4" name="Google Shape;1834;g19eb569b7cd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a21e6b142_0_10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g19a21e6b142_0_10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9eb569b7cd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3" name="Google Shape;1843;g19eb569b7cd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19eb569b7cd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1" name="Google Shape;1851;g19eb569b7cd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9eb569b7cd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1" name="Google Shape;1861;g19eb569b7cd_0_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9a21e6b142_0_8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9" name="Google Shape;1869;g19a21e6b142_0_8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19a21e6b142_0_9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g19a21e6b142_0_9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a21e6b142_0_10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19a21e6b142_0_10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720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4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45720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323964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3" type="body"/>
          </p:nvPr>
        </p:nvSpPr>
        <p:spPr>
          <a:xfrm>
            <a:off x="602208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4" type="body"/>
          </p:nvPr>
        </p:nvSpPr>
        <p:spPr>
          <a:xfrm>
            <a:off x="45720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5" type="body"/>
          </p:nvPr>
        </p:nvSpPr>
        <p:spPr>
          <a:xfrm>
            <a:off x="323964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6" type="body"/>
          </p:nvPr>
        </p:nvSpPr>
        <p:spPr>
          <a:xfrm>
            <a:off x="602208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_AND_BODY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_AND_BODY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_AND_BODY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_AND_BODY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_AND_BODY_6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5720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3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3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7010280" y="4927230"/>
            <a:ext cx="2132280" cy="215190"/>
            <a:chOff x="7010280" y="6569640"/>
            <a:chExt cx="2132280" cy="286920"/>
          </a:xfrm>
        </p:grpSpPr>
        <p:sp>
          <p:nvSpPr>
            <p:cNvPr id="11" name="Google Shape;11;p1"/>
            <p:cNvSpPr/>
            <p:nvPr/>
          </p:nvSpPr>
          <p:spPr>
            <a:xfrm>
              <a:off x="7010280" y="6569640"/>
              <a:ext cx="2132280" cy="286920"/>
            </a:xfrm>
            <a:prstGeom prst="rect">
              <a:avLst/>
            </a:prstGeom>
            <a:solidFill>
              <a:srgbClr val="CC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056000" y="6599520"/>
              <a:ext cx="204084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Winter Semester 202</a:t>
              </a:r>
              <a:r>
                <a:rPr lang="en-US" sz="1000"/>
                <a:t>4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-2</a:t>
              </a:r>
              <a:r>
                <a:rPr lang="en-US" sz="1000"/>
                <a:t>5</a:t>
              </a:r>
              <a:endParaRPr i="0" sz="1000" u="none" cap="none" strike="noStrike"/>
            </a:p>
          </p:txBody>
        </p:sp>
      </p:grpSp>
      <p:grpSp>
        <p:nvGrpSpPr>
          <p:cNvPr id="13" name="Google Shape;13;p1"/>
          <p:cNvGrpSpPr/>
          <p:nvPr/>
        </p:nvGrpSpPr>
        <p:grpSpPr>
          <a:xfrm>
            <a:off x="360" y="4927230"/>
            <a:ext cx="2390760" cy="215460"/>
            <a:chOff x="360" y="6569640"/>
            <a:chExt cx="2390760" cy="287280"/>
          </a:xfrm>
        </p:grpSpPr>
        <p:sp>
          <p:nvSpPr>
            <p:cNvPr id="14" name="Google Shape;14;p1"/>
            <p:cNvSpPr/>
            <p:nvPr/>
          </p:nvSpPr>
          <p:spPr>
            <a:xfrm>
              <a:off x="360" y="6569640"/>
              <a:ext cx="2390760" cy="287280"/>
            </a:xfrm>
            <a:prstGeom prst="rect">
              <a:avLst/>
            </a:prstGeom>
            <a:solidFill>
              <a:srgbClr val="59C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6080" y="6599880"/>
              <a:ext cx="229932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Session </a:t>
              </a:r>
              <a:r>
                <a:rPr lang="en-US" sz="1000"/>
                <a:t>6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, </a:t>
              </a:r>
              <a:r>
                <a:rPr lang="en-US" sz="1000"/>
                <a:t>27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.1</a:t>
              </a:r>
              <a:r>
                <a:rPr lang="en-US" sz="1000"/>
                <a:t>1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.202</a:t>
              </a:r>
              <a:r>
                <a:rPr lang="en-US" sz="1000"/>
                <a:t>4</a:t>
              </a:r>
              <a:endParaRPr i="0" sz="1000" u="none" cap="none" strike="noStrike"/>
            </a:p>
          </p:txBody>
        </p:sp>
      </p:grpSp>
      <p:pic>
        <p:nvPicPr>
          <p:cNvPr descr="Picture 10"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4030" y="75515"/>
            <a:ext cx="1540621" cy="592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2392200" y="4927230"/>
            <a:ext cx="4616700" cy="215400"/>
          </a:xfrm>
          <a:prstGeom prst="rect">
            <a:avLst/>
          </a:prstGeom>
          <a:solidFill>
            <a:srgbClr val="A5E0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2437920" y="4949910"/>
            <a:ext cx="4525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u="none" cap="none" strike="noStrike">
                <a:solidFill>
                  <a:srgbClr val="000000"/>
                </a:solidFill>
              </a:rPr>
              <a:t>Introduction to Comput</a:t>
            </a:r>
            <a:r>
              <a:rPr lang="en-US" sz="1000"/>
              <a:t>ing</a:t>
            </a:r>
            <a:r>
              <a:rPr i="0" lang="en-US" sz="1000" u="none" cap="none" strike="noStrike">
                <a:solidFill>
                  <a:srgbClr val="000000"/>
                </a:solidFill>
              </a:rPr>
              <a:t> for the Social Sciences</a:t>
            </a:r>
            <a:endParaRPr i="0" sz="1000" u="none" cap="none" strike="noStrike"/>
          </a:p>
        </p:txBody>
      </p:sp>
      <p:sp>
        <p:nvSpPr>
          <p:cNvPr id="21" name="Google Shape;21;p1"/>
          <p:cNvSpPr txBox="1"/>
          <p:nvPr/>
        </p:nvSpPr>
        <p:spPr>
          <a:xfrm>
            <a:off x="8919849" y="4919475"/>
            <a:ext cx="222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recursivedrawing.com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comments" Target="../comments/comment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comments" Target="../comments/comment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comments" Target="../comments/comment4.xml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2.xml"/><Relationship Id="rId3" Type="http://schemas.openxmlformats.org/officeDocument/2006/relationships/comments" Target="../comments/comment5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>
            <a:off x="8982000" y="4970160"/>
            <a:ext cx="1605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1"/>
          <p:cNvSpPr/>
          <p:nvPr/>
        </p:nvSpPr>
        <p:spPr>
          <a:xfrm>
            <a:off x="805680" y="1265490"/>
            <a:ext cx="7422600" cy="1452000"/>
          </a:xfrm>
          <a:prstGeom prst="roundRect">
            <a:avLst>
              <a:gd fmla="val 16667" name="adj"/>
            </a:avLst>
          </a:prstGeom>
          <a:solidFill>
            <a:srgbClr val="A5E0F3"/>
          </a:solidFill>
          <a:ln>
            <a:noFill/>
          </a:ln>
          <a:effectLst>
            <a:outerShdw blurRad="38100" rotWithShape="0" dir="5400000" dist="2304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/>
          <p:nvPr/>
        </p:nvSpPr>
        <p:spPr>
          <a:xfrm>
            <a:off x="402840" y="1354860"/>
            <a:ext cx="8228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Introduction to Comput</a:t>
            </a:r>
            <a:r>
              <a:rPr lang="en-US" sz="3000"/>
              <a:t>ing</a:t>
            </a:r>
            <a:r>
              <a:rPr lang="en-US" sz="3000"/>
              <a:t> 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for the Social Sciences</a:t>
            </a:r>
            <a:endParaRPr i="0" sz="3000" u="none" cap="none" strike="noStrike"/>
          </a:p>
        </p:txBody>
      </p:sp>
      <p:sp>
        <p:nvSpPr>
          <p:cNvPr id="98" name="Google Shape;98;p21"/>
          <p:cNvSpPr/>
          <p:nvPr/>
        </p:nvSpPr>
        <p:spPr>
          <a:xfrm>
            <a:off x="448560" y="20760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 u="none" cap="none" strike="noStrike">
                <a:solidFill>
                  <a:srgbClr val="000000"/>
                </a:solidFill>
              </a:rPr>
              <a:t>Session </a:t>
            </a:r>
            <a:r>
              <a:rPr lang="en-US" sz="2500"/>
              <a:t>6</a:t>
            </a:r>
            <a:r>
              <a:rPr i="0" lang="en-US" sz="2500" u="none" cap="none" strike="noStrike">
                <a:solidFill>
                  <a:srgbClr val="000000"/>
                </a:solidFill>
              </a:rPr>
              <a:t> - </a:t>
            </a:r>
            <a:r>
              <a:rPr lang="en-US" sz="2500"/>
              <a:t>Recursion</a:t>
            </a:r>
            <a:endParaRPr i="0" sz="2500" u="none" cap="none" strike="noStrike"/>
          </a:p>
        </p:txBody>
      </p:sp>
      <p:sp>
        <p:nvSpPr>
          <p:cNvPr id="99" name="Google Shape;99;p21"/>
          <p:cNvSpPr/>
          <p:nvPr/>
        </p:nvSpPr>
        <p:spPr>
          <a:xfrm>
            <a:off x="448560" y="284076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David Garcia</a:t>
            </a:r>
            <a:endParaRPr i="0" sz="3000" u="none" cap="none" strike="noStrike"/>
          </a:p>
        </p:txBody>
      </p:sp>
      <p:sp>
        <p:nvSpPr>
          <p:cNvPr id="100" name="Google Shape;100;p21"/>
          <p:cNvSpPr/>
          <p:nvPr/>
        </p:nvSpPr>
        <p:spPr>
          <a:xfrm>
            <a:off x="448560" y="34857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 u="none" cap="none" strike="noStrike">
                <a:solidFill>
                  <a:srgbClr val="000000"/>
                </a:solidFill>
              </a:rPr>
              <a:t>Winter Semester 202</a:t>
            </a:r>
            <a:r>
              <a:rPr lang="en-US" sz="2500"/>
              <a:t>4</a:t>
            </a:r>
            <a:r>
              <a:rPr i="0" lang="en-US" sz="2500" u="none" cap="none" strike="noStrike">
                <a:solidFill>
                  <a:srgbClr val="000000"/>
                </a:solidFill>
              </a:rPr>
              <a:t>-2</a:t>
            </a:r>
            <a:r>
              <a:rPr lang="en-US" sz="2500"/>
              <a:t>5</a:t>
            </a:r>
            <a:endParaRPr i="0" sz="2500" u="none" cap="none" strike="noStrike"/>
          </a:p>
        </p:txBody>
      </p:sp>
      <p:sp>
        <p:nvSpPr>
          <p:cNvPr id="101" name="Google Shape;101;p21"/>
          <p:cNvSpPr/>
          <p:nvPr/>
        </p:nvSpPr>
        <p:spPr>
          <a:xfrm>
            <a:off x="7145645" y="4462475"/>
            <a:ext cx="1485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27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.1</a:t>
            </a:r>
            <a:r>
              <a:rPr lang="en-US" sz="2000"/>
              <a:t>1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.202</a:t>
            </a:r>
            <a:r>
              <a:rPr lang="en-US" sz="2000"/>
              <a:t>4</a:t>
            </a:r>
            <a:endParaRPr i="0" sz="20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16" name="Google Shape;216;p30"/>
          <p:cNvGrpSpPr/>
          <p:nvPr/>
        </p:nvGrpSpPr>
        <p:grpSpPr>
          <a:xfrm>
            <a:off x="159700" y="3721971"/>
            <a:ext cx="1371905" cy="955397"/>
            <a:chOff x="0" y="0"/>
            <a:chExt cx="1829206" cy="1273862"/>
          </a:xfrm>
        </p:grpSpPr>
        <p:pic>
          <p:nvPicPr>
            <p:cNvPr descr="girl.png" id="217" name="Google Shape;217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6211" y="922497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ther.png" id="218" name="Google Shape;218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1636" y="47530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oman (2).png" id="219" name="Google Shape;219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022" y="475931"/>
              <a:ext cx="351365" cy="351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mother.png" id="220" name="Google Shape;220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ma (1).png" id="221" name="Google Shape;221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80832" y="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father (1).png" id="222" name="Google Shape;222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9063" y="0"/>
              <a:ext cx="351366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father (2).png" id="223" name="Google Shape;223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77840" y="0"/>
              <a:ext cx="351366" cy="3513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30"/>
          <p:cNvSpPr txBox="1"/>
          <p:nvPr/>
        </p:nvSpPr>
        <p:spPr>
          <a:xfrm>
            <a:off x="6987960" y="1213631"/>
            <a:ext cx="13353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case</a:t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679050" y="1187375"/>
            <a:ext cx="2838900" cy="432600"/>
          </a:xfrm>
          <a:prstGeom prst="rect">
            <a:avLst/>
          </a:prstGeom>
          <a:noFill/>
          <a:ln cap="flat" cmpd="sng" w="50800">
            <a:solidFill>
              <a:srgbClr val="59C7EB">
                <a:alpha val="6980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6" name="Google Shape;226;p30"/>
          <p:cNvCxnSpPr>
            <a:endCxn id="225" idx="3"/>
          </p:cNvCxnSpPr>
          <p:nvPr/>
        </p:nvCxnSpPr>
        <p:spPr>
          <a:xfrm flipH="1">
            <a:off x="3517950" y="1373375"/>
            <a:ext cx="3321600" cy="30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pSp>
        <p:nvGrpSpPr>
          <p:cNvPr id="227" name="Google Shape;227;p30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228" name="Google Shape;228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0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230" name="Google Shape;230;p30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231" name="Google Shape;231;p30"/>
          <p:cNvSpPr/>
          <p:nvPr/>
        </p:nvSpPr>
        <p:spPr>
          <a:xfrm>
            <a:off x="0" y="236775"/>
            <a:ext cx="4074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317844" y="236775"/>
            <a:ext cx="4854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Components of Recursion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8" name="Google Shape;238;p31"/>
          <p:cNvGrpSpPr/>
          <p:nvPr/>
        </p:nvGrpSpPr>
        <p:grpSpPr>
          <a:xfrm>
            <a:off x="159700" y="3721971"/>
            <a:ext cx="1371905" cy="955397"/>
            <a:chOff x="0" y="0"/>
            <a:chExt cx="1829206" cy="1273862"/>
          </a:xfrm>
        </p:grpSpPr>
        <p:pic>
          <p:nvPicPr>
            <p:cNvPr descr="girl.png" id="239" name="Google Shape;23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6211" y="922497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ther.png" id="240" name="Google Shape;24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1636" y="47530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oman (2).png" id="241" name="Google Shape;24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022" y="475931"/>
              <a:ext cx="351365" cy="351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mother.png" id="242" name="Google Shape;242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ma (1).png" id="243" name="Google Shape;243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80832" y="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father (1).png" id="244" name="Google Shape;244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9063" y="0"/>
              <a:ext cx="351366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father (2).png" id="245" name="Google Shape;245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77840" y="0"/>
              <a:ext cx="351366" cy="3513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31"/>
          <p:cNvSpPr/>
          <p:nvPr/>
        </p:nvSpPr>
        <p:spPr>
          <a:xfrm>
            <a:off x="617700" y="1565525"/>
            <a:ext cx="4973700" cy="432600"/>
          </a:xfrm>
          <a:prstGeom prst="rect">
            <a:avLst/>
          </a:prstGeom>
          <a:noFill/>
          <a:ln cap="flat" cmpd="sng" w="50800">
            <a:solidFill>
              <a:srgbClr val="59C7EB">
                <a:alpha val="6980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7" name="Google Shape;247;p31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248" name="Google Shape;248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1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250" name="Google Shape;250;p31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251" name="Google Shape;251;p31"/>
          <p:cNvSpPr/>
          <p:nvPr/>
        </p:nvSpPr>
        <p:spPr>
          <a:xfrm>
            <a:off x="0" y="236775"/>
            <a:ext cx="4074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317844" y="236775"/>
            <a:ext cx="4854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Components of Recursion</a:t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1764749" y="3195845"/>
            <a:ext cx="19608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Recursion case</a:t>
            </a:r>
            <a:endParaRPr/>
          </a:p>
        </p:txBody>
      </p:sp>
      <p:cxnSp>
        <p:nvCxnSpPr>
          <p:cNvPr id="254" name="Google Shape;254;p31"/>
          <p:cNvCxnSpPr/>
          <p:nvPr/>
        </p:nvCxnSpPr>
        <p:spPr>
          <a:xfrm flipH="1" rot="10800000">
            <a:off x="2582972" y="1998123"/>
            <a:ext cx="927600" cy="11082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31"/>
          <p:cNvSpPr txBox="1"/>
          <p:nvPr/>
        </p:nvSpPr>
        <p:spPr>
          <a:xfrm>
            <a:off x="5098556" y="2362184"/>
            <a:ext cx="34833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P a citizen of Simpleland?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/>
          <p:nvPr/>
        </p:nvSpPr>
        <p:spPr>
          <a:xfrm>
            <a:off x="-1" y="236765"/>
            <a:ext cx="21210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</a:t>
            </a:r>
            <a:endParaRPr/>
          </a:p>
        </p:txBody>
      </p:sp>
      <p:sp>
        <p:nvSpPr>
          <p:cNvPr id="262" name="Google Shape;262;p32"/>
          <p:cNvSpPr/>
          <p:nvPr/>
        </p:nvSpPr>
        <p:spPr>
          <a:xfrm flipH="1" rot="10800000">
            <a:off x="326575" y="920877"/>
            <a:ext cx="8400024" cy="176644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4" y="0"/>
                </a:lnTo>
                <a:cubicBezTo>
                  <a:pt x="21405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372300" y="920900"/>
            <a:ext cx="8079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59C7EB"/>
                </a:solidFill>
              </a:rPr>
              <a:t>Definition o</a:t>
            </a:r>
            <a:r>
              <a:rPr b="1" lang="en-US" sz="1800">
                <a:solidFill>
                  <a:srgbClr val="59C7EB"/>
                </a:solidFill>
              </a:rPr>
              <a:t>f recursion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Recursion is a technique in mathematics, logic and computer science to specify a function through itself</a:t>
            </a:r>
            <a:r>
              <a:rPr lang="en-US" sz="1800"/>
              <a:t> (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recursive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definition). The fundamental principle of recursion is to define the value of a function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f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through previously calculated values of the same function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f(n), f(n-</a:t>
            </a:r>
            <a:r>
              <a:rPr i="1" lang="en-US" sz="1800"/>
              <a:t>1), ...</a:t>
            </a:r>
            <a:endParaRPr i="1" sz="1800"/>
          </a:p>
        </p:txBody>
      </p:sp>
      <p:sp>
        <p:nvSpPr>
          <p:cNvPr id="264" name="Google Shape;264;p32"/>
          <p:cNvSpPr txBox="1"/>
          <p:nvPr/>
        </p:nvSpPr>
        <p:spPr>
          <a:xfrm>
            <a:off x="487267" y="2938817"/>
            <a:ext cx="8399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as long as the start value of the function </a:t>
            </a:r>
            <a:r>
              <a:rPr i="1" lang="en-US" sz="1800">
                <a:solidFill>
                  <a:schemeClr val="dk1"/>
                </a:solidFill>
              </a:rPr>
              <a:t>f</a:t>
            </a:r>
            <a:r>
              <a:rPr lang="en-US" sz="1800">
                <a:solidFill>
                  <a:schemeClr val="dk1"/>
                </a:solidFill>
              </a:rPr>
              <a:t> i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s known for sufficiently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many arguments (base c</a:t>
            </a:r>
            <a:r>
              <a:rPr lang="en-US" sz="1800"/>
              <a:t>ases)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, any value of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f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can be calculated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recursive call of the function f, </a:t>
            </a:r>
            <a:r>
              <a:rPr b="1" i="1" lang="en-US" sz="1800" u="none" cap="none" strike="noStrike">
                <a:solidFill>
                  <a:srgbClr val="000000"/>
                </a:solidFill>
              </a:rPr>
              <a:t>keeps calling itself until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the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 </a:t>
            </a:r>
            <a:r>
              <a:rPr b="1" i="1" lang="en-US" sz="1800" u="none" cap="none" strike="noStrike">
                <a:solidFill>
                  <a:srgbClr val="000000"/>
                </a:solidFill>
              </a:rPr>
              <a:t>function converges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to a specific target value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or a </a:t>
            </a:r>
            <a:r>
              <a:rPr b="1" i="1" lang="en-US" sz="1800" u="none" cap="none" strike="noStrike">
                <a:solidFill>
                  <a:srgbClr val="000000"/>
                </a:solidFill>
              </a:rPr>
              <a:t>pre-defined abort condition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has been met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70" name="Google Shape;270;p33"/>
          <p:cNvGrpSpPr/>
          <p:nvPr/>
        </p:nvGrpSpPr>
        <p:grpSpPr>
          <a:xfrm>
            <a:off x="159700" y="3721971"/>
            <a:ext cx="1371905" cy="955397"/>
            <a:chOff x="0" y="0"/>
            <a:chExt cx="1829206" cy="1273862"/>
          </a:xfrm>
        </p:grpSpPr>
        <p:pic>
          <p:nvPicPr>
            <p:cNvPr descr="girl.png" id="271" name="Google Shape;271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6211" y="922497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ther.png" id="272" name="Google Shape;272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1636" y="47530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oman (2).png" id="273" name="Google Shape;27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022" y="475931"/>
              <a:ext cx="351365" cy="351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mother.png" id="274" name="Google Shape;274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ma (1).png" id="275" name="Google Shape;275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80832" y="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father (1).png" id="276" name="Google Shape;276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9063" y="0"/>
              <a:ext cx="351366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father (2).png" id="277" name="Google Shape;277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77840" y="0"/>
              <a:ext cx="351366" cy="3513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33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279" name="Google Shape;279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3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281" name="Google Shape;281;p33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282" name="Google Shape;282;p33"/>
          <p:cNvSpPr/>
          <p:nvPr/>
        </p:nvSpPr>
        <p:spPr>
          <a:xfrm>
            <a:off x="0" y="236775"/>
            <a:ext cx="4074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317844" y="236775"/>
            <a:ext cx="4854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Issues with Recursion</a:t>
            </a:r>
            <a:endParaRPr/>
          </a:p>
        </p:txBody>
      </p:sp>
      <p:sp>
        <p:nvSpPr>
          <p:cNvPr id="284" name="Google Shape;284;p33"/>
          <p:cNvSpPr txBox="1"/>
          <p:nvPr/>
        </p:nvSpPr>
        <p:spPr>
          <a:xfrm>
            <a:off x="2456171" y="2731175"/>
            <a:ext cx="57789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What if we don’t know all ancestors of P?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if we don’t know P’s parents, P is not a citizen of Simpleland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90" name="Google Shape;290;p34"/>
          <p:cNvGrpSpPr/>
          <p:nvPr/>
        </p:nvGrpSpPr>
        <p:grpSpPr>
          <a:xfrm>
            <a:off x="159700" y="3721971"/>
            <a:ext cx="1371905" cy="955397"/>
            <a:chOff x="0" y="0"/>
            <a:chExt cx="1829206" cy="1273862"/>
          </a:xfrm>
        </p:grpSpPr>
        <p:pic>
          <p:nvPicPr>
            <p:cNvPr descr="girl.png" id="291" name="Google Shape;29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6211" y="922497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ther.png" id="292" name="Google Shape;292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1636" y="47530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oman (2).png" id="293" name="Google Shape;293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022" y="475931"/>
              <a:ext cx="351365" cy="351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mother.png" id="294" name="Google Shape;294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ma (1).png" id="295" name="Google Shape;295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80832" y="0"/>
              <a:ext cx="351365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father (1).png" id="296" name="Google Shape;296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9063" y="0"/>
              <a:ext cx="351366" cy="35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ndfather (2).png" id="297" name="Google Shape;297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77840" y="0"/>
              <a:ext cx="351366" cy="3513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" name="Google Shape;298;p34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299" name="Google Shape;299;p3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4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301" name="Google Shape;301;p34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302" name="Google Shape;302;p34"/>
          <p:cNvSpPr/>
          <p:nvPr/>
        </p:nvSpPr>
        <p:spPr>
          <a:xfrm>
            <a:off x="0" y="236775"/>
            <a:ext cx="4074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317844" y="236775"/>
            <a:ext cx="4854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Issues with Recursion</a:t>
            </a:r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2210550" y="3260425"/>
            <a:ext cx="21960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Abort case</a:t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742625" y="1966025"/>
            <a:ext cx="6235800" cy="459300"/>
          </a:xfrm>
          <a:prstGeom prst="rect">
            <a:avLst/>
          </a:prstGeom>
          <a:noFill/>
          <a:ln cap="flat" cmpd="sng" w="50800">
            <a:solidFill>
              <a:srgbClr val="59C7EB">
                <a:alpha val="6980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6" name="Google Shape;306;p34"/>
          <p:cNvCxnSpPr/>
          <p:nvPr/>
        </p:nvCxnSpPr>
        <p:spPr>
          <a:xfrm flipH="1" rot="10800000">
            <a:off x="3696297" y="2509098"/>
            <a:ext cx="893100" cy="669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/>
          <p:nvPr/>
        </p:nvSpPr>
        <p:spPr>
          <a:xfrm>
            <a:off x="1" y="236775"/>
            <a:ext cx="35850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 and Fractals</a:t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1039892" y="3888167"/>
            <a:ext cx="83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http://recursivedrawing.com/</a:t>
            </a:r>
            <a:endParaRPr sz="1800"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4">
            <a:alphaModFix/>
          </a:blip>
          <a:srcRect b="0" l="28727" r="22415" t="0"/>
          <a:stretch/>
        </p:blipFill>
        <p:spPr>
          <a:xfrm>
            <a:off x="62775" y="1642163"/>
            <a:ext cx="1652376" cy="176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 rotWithShape="1">
          <a:blip r:embed="rId5">
            <a:alphaModFix/>
          </a:blip>
          <a:srcRect b="16275" l="16951" r="42860" t="18202"/>
          <a:stretch/>
        </p:blipFill>
        <p:spPr>
          <a:xfrm>
            <a:off x="1213130" y="791475"/>
            <a:ext cx="2995219" cy="250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/>
          <p:cNvPicPr preferRelativeResize="0"/>
          <p:nvPr/>
        </p:nvPicPr>
        <p:blipFill rotWithShape="1">
          <a:blip r:embed="rId6">
            <a:alphaModFix/>
          </a:blip>
          <a:srcRect b="11297" l="20890" r="23519" t="17466"/>
          <a:stretch/>
        </p:blipFill>
        <p:spPr>
          <a:xfrm>
            <a:off x="4208350" y="337200"/>
            <a:ext cx="3810566" cy="25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 rotWithShape="1">
          <a:blip r:embed="rId7">
            <a:alphaModFix/>
          </a:blip>
          <a:srcRect b="12985" l="22155" r="24199" t="14910"/>
          <a:stretch/>
        </p:blipFill>
        <p:spPr>
          <a:xfrm>
            <a:off x="5804229" y="2773975"/>
            <a:ext cx="3082445" cy="21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-1" y="236765"/>
            <a:ext cx="3702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An Example</a:t>
            </a:r>
            <a:endParaRPr/>
          </a:p>
        </p:txBody>
      </p:sp>
      <p:sp>
        <p:nvSpPr>
          <p:cNvPr id="324" name="Google Shape;324;p36"/>
          <p:cNvSpPr txBox="1"/>
          <p:nvPr/>
        </p:nvSpPr>
        <p:spPr>
          <a:xfrm>
            <a:off x="2707639" y="5315868"/>
            <a:ext cx="84024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4! = 4 * 3 * 2 * 1 = 24 arrangements</a:t>
            </a:r>
            <a:endParaRPr/>
          </a:p>
        </p:txBody>
      </p:sp>
      <p:sp>
        <p:nvSpPr>
          <p:cNvPr id="325" name="Google Shape;325;p36"/>
          <p:cNvSpPr txBox="1"/>
          <p:nvPr>
            <p:ph idx="1" type="body"/>
          </p:nvPr>
        </p:nvSpPr>
        <p:spPr>
          <a:xfrm>
            <a:off x="137100" y="963475"/>
            <a:ext cx="8046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53585F"/>
                </a:solidFill>
              </a:rPr>
              <a:t>How many different ways exist for arranging the four diners?</a:t>
            </a:r>
            <a:endParaRPr/>
          </a:p>
        </p:txBody>
      </p:sp>
      <p:sp>
        <p:nvSpPr>
          <p:cNvPr id="326" name="Google Shape;326;p36"/>
          <p:cNvSpPr/>
          <p:nvPr/>
        </p:nvSpPr>
        <p:spPr>
          <a:xfrm>
            <a:off x="2564721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4193363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5822004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329" name="Google Shape;329;p36"/>
          <p:cNvSpPr txBox="1"/>
          <p:nvPr/>
        </p:nvSpPr>
        <p:spPr>
          <a:xfrm>
            <a:off x="490633" y="2120577"/>
            <a:ext cx="664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Slots</a:t>
            </a:r>
            <a:endParaRPr/>
          </a:p>
        </p:txBody>
      </p:sp>
      <p:sp>
        <p:nvSpPr>
          <p:cNvPr id="330" name="Google Shape;330;p36"/>
          <p:cNvSpPr txBox="1"/>
          <p:nvPr/>
        </p:nvSpPr>
        <p:spPr>
          <a:xfrm>
            <a:off x="456821" y="3376264"/>
            <a:ext cx="1003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Choices</a:t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7518400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/>
          <p:nvPr/>
        </p:nvSpPr>
        <p:spPr>
          <a:xfrm>
            <a:off x="-1" y="236765"/>
            <a:ext cx="3702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An Example</a:t>
            </a:r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2930837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339" name="Google Shape;339;p37"/>
          <p:cNvSpPr txBox="1"/>
          <p:nvPr/>
        </p:nvSpPr>
        <p:spPr>
          <a:xfrm>
            <a:off x="4559478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6157157" y="331666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341" name="Google Shape;341;p37"/>
          <p:cNvSpPr txBox="1"/>
          <p:nvPr/>
        </p:nvSpPr>
        <p:spPr>
          <a:xfrm>
            <a:off x="3767865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42" name="Google Shape;342;p37"/>
          <p:cNvSpPr txBox="1"/>
          <p:nvPr/>
        </p:nvSpPr>
        <p:spPr>
          <a:xfrm>
            <a:off x="5396507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43" name="Google Shape;343;p37"/>
          <p:cNvSpPr txBox="1"/>
          <p:nvPr/>
        </p:nvSpPr>
        <p:spPr>
          <a:xfrm>
            <a:off x="2707639" y="5315868"/>
            <a:ext cx="84024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4! = 4 * 3 * 2 * 1 = 24 arrangements</a:t>
            </a:r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7978885" y="3307139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345" name="Google Shape;345;p37"/>
          <p:cNvSpPr txBox="1"/>
          <p:nvPr/>
        </p:nvSpPr>
        <p:spPr>
          <a:xfrm>
            <a:off x="7142035" y="3326189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46" name="Google Shape;346;p37"/>
          <p:cNvSpPr txBox="1"/>
          <p:nvPr>
            <p:ph idx="1" type="body"/>
          </p:nvPr>
        </p:nvSpPr>
        <p:spPr>
          <a:xfrm>
            <a:off x="137100" y="963475"/>
            <a:ext cx="8046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53585F"/>
                </a:solidFill>
              </a:rPr>
              <a:t>How many different ways exist for arranging the four diners?</a:t>
            </a: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2564721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4193363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5822004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350" name="Google Shape;350;p37"/>
          <p:cNvSpPr txBox="1"/>
          <p:nvPr/>
        </p:nvSpPr>
        <p:spPr>
          <a:xfrm>
            <a:off x="490633" y="2120577"/>
            <a:ext cx="664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Slots</a:t>
            </a:r>
            <a:endParaRPr/>
          </a:p>
        </p:txBody>
      </p:sp>
      <p:sp>
        <p:nvSpPr>
          <p:cNvPr id="351" name="Google Shape;351;p37"/>
          <p:cNvSpPr txBox="1"/>
          <p:nvPr/>
        </p:nvSpPr>
        <p:spPr>
          <a:xfrm>
            <a:off x="2930837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456821" y="3376264"/>
            <a:ext cx="1003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Choices</a:t>
            </a:r>
            <a:endParaRPr/>
          </a:p>
        </p:txBody>
      </p:sp>
      <p:sp>
        <p:nvSpPr>
          <p:cNvPr id="353" name="Google Shape;353;p37"/>
          <p:cNvSpPr txBox="1"/>
          <p:nvPr/>
        </p:nvSpPr>
        <p:spPr>
          <a:xfrm>
            <a:off x="4559478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6157157" y="331666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355" name="Google Shape;355;p37"/>
          <p:cNvSpPr txBox="1"/>
          <p:nvPr/>
        </p:nvSpPr>
        <p:spPr>
          <a:xfrm>
            <a:off x="3767865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56" name="Google Shape;356;p37"/>
          <p:cNvSpPr txBox="1"/>
          <p:nvPr/>
        </p:nvSpPr>
        <p:spPr>
          <a:xfrm>
            <a:off x="5396507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1769782" y="3003785"/>
            <a:ext cx="7265400" cy="9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2930837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359" name="Google Shape;359;p37"/>
          <p:cNvSpPr txBox="1"/>
          <p:nvPr/>
        </p:nvSpPr>
        <p:spPr>
          <a:xfrm>
            <a:off x="4559478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360" name="Google Shape;360;p37"/>
          <p:cNvSpPr txBox="1"/>
          <p:nvPr/>
        </p:nvSpPr>
        <p:spPr>
          <a:xfrm>
            <a:off x="6157157" y="331666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3767865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62" name="Google Shape;362;p37"/>
          <p:cNvSpPr txBox="1"/>
          <p:nvPr/>
        </p:nvSpPr>
        <p:spPr>
          <a:xfrm>
            <a:off x="5396507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63" name="Google Shape;363;p37"/>
          <p:cNvSpPr txBox="1"/>
          <p:nvPr/>
        </p:nvSpPr>
        <p:spPr>
          <a:xfrm>
            <a:off x="7978885" y="3307139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364" name="Google Shape;364;p37"/>
          <p:cNvSpPr txBox="1"/>
          <p:nvPr/>
        </p:nvSpPr>
        <p:spPr>
          <a:xfrm>
            <a:off x="7142035" y="3326189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7518400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/>
          <p:nvPr/>
        </p:nvSpPr>
        <p:spPr>
          <a:xfrm>
            <a:off x="-1" y="236765"/>
            <a:ext cx="3702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An Example</a:t>
            </a:r>
            <a:endParaRPr/>
          </a:p>
        </p:txBody>
      </p:sp>
      <p:sp>
        <p:nvSpPr>
          <p:cNvPr id="372" name="Google Shape;372;p38"/>
          <p:cNvSpPr txBox="1"/>
          <p:nvPr/>
        </p:nvSpPr>
        <p:spPr>
          <a:xfrm>
            <a:off x="2930837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373" name="Google Shape;373;p38"/>
          <p:cNvSpPr txBox="1"/>
          <p:nvPr/>
        </p:nvSpPr>
        <p:spPr>
          <a:xfrm>
            <a:off x="4559478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6157157" y="331666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375" name="Google Shape;375;p38"/>
          <p:cNvSpPr txBox="1"/>
          <p:nvPr/>
        </p:nvSpPr>
        <p:spPr>
          <a:xfrm>
            <a:off x="3767865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76" name="Google Shape;376;p38"/>
          <p:cNvSpPr txBox="1"/>
          <p:nvPr/>
        </p:nvSpPr>
        <p:spPr>
          <a:xfrm>
            <a:off x="5396507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77" name="Google Shape;377;p38"/>
          <p:cNvSpPr txBox="1"/>
          <p:nvPr/>
        </p:nvSpPr>
        <p:spPr>
          <a:xfrm>
            <a:off x="2707639" y="5315868"/>
            <a:ext cx="84024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4! = 4 * 3 * 2 * 1 = 24 arrangements</a:t>
            </a:r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7978885" y="3307139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7142035" y="3326189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80" name="Google Shape;380;p38"/>
          <p:cNvSpPr txBox="1"/>
          <p:nvPr/>
        </p:nvSpPr>
        <p:spPr>
          <a:xfrm>
            <a:off x="2572208" y="4049740"/>
            <a:ext cx="425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4! = 4 * 3 * 2 * 1 = 24 arrangements</a:t>
            </a:r>
            <a:endParaRPr/>
          </a:p>
        </p:txBody>
      </p:sp>
      <p:sp>
        <p:nvSpPr>
          <p:cNvPr id="381" name="Google Shape;381;p38"/>
          <p:cNvSpPr txBox="1"/>
          <p:nvPr>
            <p:ph idx="1" type="body"/>
          </p:nvPr>
        </p:nvSpPr>
        <p:spPr>
          <a:xfrm>
            <a:off x="137100" y="963475"/>
            <a:ext cx="8046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53585F"/>
                </a:solidFill>
              </a:rPr>
              <a:t>How many different ways exist for arranging the four diners?</a:t>
            </a: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2564721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4193363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5822004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385" name="Google Shape;385;p38"/>
          <p:cNvSpPr txBox="1"/>
          <p:nvPr/>
        </p:nvSpPr>
        <p:spPr>
          <a:xfrm>
            <a:off x="490633" y="2120577"/>
            <a:ext cx="6645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Slots</a:t>
            </a:r>
            <a:endParaRPr/>
          </a:p>
        </p:txBody>
      </p:sp>
      <p:sp>
        <p:nvSpPr>
          <p:cNvPr id="386" name="Google Shape;386;p38"/>
          <p:cNvSpPr txBox="1"/>
          <p:nvPr/>
        </p:nvSpPr>
        <p:spPr>
          <a:xfrm>
            <a:off x="2930837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387" name="Google Shape;387;p38"/>
          <p:cNvSpPr txBox="1"/>
          <p:nvPr/>
        </p:nvSpPr>
        <p:spPr>
          <a:xfrm>
            <a:off x="456821" y="3376264"/>
            <a:ext cx="1003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Choices</a:t>
            </a:r>
            <a:endParaRPr/>
          </a:p>
        </p:txBody>
      </p:sp>
      <p:sp>
        <p:nvSpPr>
          <p:cNvPr id="388" name="Google Shape;388;p38"/>
          <p:cNvSpPr txBox="1"/>
          <p:nvPr/>
        </p:nvSpPr>
        <p:spPr>
          <a:xfrm>
            <a:off x="4559478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389" name="Google Shape;389;p38"/>
          <p:cNvSpPr txBox="1"/>
          <p:nvPr/>
        </p:nvSpPr>
        <p:spPr>
          <a:xfrm>
            <a:off x="6157157" y="331666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390" name="Google Shape;390;p38"/>
          <p:cNvSpPr txBox="1"/>
          <p:nvPr/>
        </p:nvSpPr>
        <p:spPr>
          <a:xfrm>
            <a:off x="3767865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91" name="Google Shape;391;p38"/>
          <p:cNvSpPr txBox="1"/>
          <p:nvPr/>
        </p:nvSpPr>
        <p:spPr>
          <a:xfrm>
            <a:off x="5396507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1769782" y="3003785"/>
            <a:ext cx="7265400" cy="9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2930837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4559478" y="333571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6157157" y="3316664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396" name="Google Shape;396;p38"/>
          <p:cNvSpPr txBox="1"/>
          <p:nvPr/>
        </p:nvSpPr>
        <p:spPr>
          <a:xfrm>
            <a:off x="3767865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5396507" y="3335714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398" name="Google Shape;398;p38"/>
          <p:cNvSpPr txBox="1"/>
          <p:nvPr/>
        </p:nvSpPr>
        <p:spPr>
          <a:xfrm>
            <a:off x="7978885" y="3307139"/>
            <a:ext cx="283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399" name="Google Shape;399;p38"/>
          <p:cNvSpPr txBox="1"/>
          <p:nvPr/>
        </p:nvSpPr>
        <p:spPr>
          <a:xfrm>
            <a:off x="7142035" y="3326189"/>
            <a:ext cx="238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7518400" y="1886243"/>
            <a:ext cx="1016100" cy="759000"/>
          </a:xfrm>
          <a:prstGeom prst="rect">
            <a:avLst/>
          </a:prstGeom>
          <a:solidFill>
            <a:srgbClr val="16E7CF">
              <a:alpha val="49410"/>
            </a:srgbClr>
          </a:solidFill>
          <a:ln cap="flat" cmpd="sng" w="1143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/>
        </p:nvSpPr>
        <p:spPr>
          <a:xfrm>
            <a:off x="1347365" y="2597885"/>
            <a:ext cx="501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-1" y="236765"/>
            <a:ext cx="5033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A Recursive Definition</a:t>
            </a:r>
            <a:endParaRPr/>
          </a:p>
        </p:txBody>
      </p:sp>
      <p:sp>
        <p:nvSpPr>
          <p:cNvPr id="408" name="Google Shape;408;p39"/>
          <p:cNvSpPr txBox="1"/>
          <p:nvPr>
            <p:ph idx="1" type="body"/>
          </p:nvPr>
        </p:nvSpPr>
        <p:spPr>
          <a:xfrm>
            <a:off x="639001" y="1037275"/>
            <a:ext cx="7866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Iterative definition:        </a:t>
            </a:r>
            <a:r>
              <a:rPr lang="en-US" sz="1800">
                <a:solidFill>
                  <a:schemeClr val="dk1"/>
                </a:solidFill>
              </a:rPr>
              <a:t>n! = n (n-1) (n-2) … (1)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Recursive definition:     </a:t>
            </a:r>
            <a:r>
              <a:rPr lang="en-US" sz="1800">
                <a:solidFill>
                  <a:schemeClr val="dk1"/>
                </a:solidFill>
              </a:rPr>
              <a:t>n! = n (n-1)!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/>
          <p:nvPr/>
        </p:nvSpPr>
        <p:spPr>
          <a:xfrm>
            <a:off x="0" y="236790"/>
            <a:ext cx="2796000" cy="4317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7674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272160" y="236790"/>
            <a:ext cx="795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Course Outline</a:t>
            </a:r>
            <a:endParaRPr i="0" sz="2400" u="none" cap="none" strike="noStrike"/>
          </a:p>
        </p:txBody>
      </p:sp>
      <p:sp>
        <p:nvSpPr>
          <p:cNvPr id="109" name="Google Shape;109;p22"/>
          <p:cNvSpPr/>
          <p:nvPr/>
        </p:nvSpPr>
        <p:spPr>
          <a:xfrm>
            <a:off x="372245" y="1229400"/>
            <a:ext cx="39477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1: Introduction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2: Information Coding 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3: Data Structures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4: Programming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5: Algorithms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1"/>
                </a:solidFill>
              </a:rPr>
              <a:t>Session 6: Recursion</a:t>
            </a:r>
            <a:endParaRPr i="0" sz="1600" u="none" cap="none" strike="noStrike">
              <a:solidFill>
                <a:schemeClr val="dk1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7: Sorting Algorithms</a:t>
            </a:r>
            <a:endParaRPr i="0" sz="1600" u="none" cap="none" strike="noStrike">
              <a:solidFill>
                <a:srgbClr val="A7A7A7"/>
              </a:solidFill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4319950" y="1229400"/>
            <a:ext cx="44934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8: Time Comp</a:t>
            </a:r>
            <a:r>
              <a:rPr lang="en-US" sz="1600">
                <a:solidFill>
                  <a:srgbClr val="A7A7A7"/>
                </a:solidFill>
              </a:rPr>
              <a:t>lexity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9: </a:t>
            </a:r>
            <a:r>
              <a:rPr lang="en-US" sz="1600">
                <a:solidFill>
                  <a:srgbClr val="A7A7A7"/>
                </a:solidFill>
              </a:rPr>
              <a:t>Formal Languages and Automata</a:t>
            </a:r>
            <a:endParaRPr sz="1600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10: Turing Machines and Complexity Classes</a:t>
            </a:r>
            <a:endParaRPr sz="1600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lang="en-US" sz="1600">
                <a:solidFill>
                  <a:srgbClr val="A7A7A7"/>
                </a:solidFill>
              </a:rPr>
              <a:t>Session 11: Databases</a:t>
            </a:r>
            <a:endParaRPr sz="1600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</a:t>
            </a:r>
            <a:r>
              <a:rPr lang="en-US" sz="1600">
                <a:solidFill>
                  <a:srgbClr val="A7A7A7"/>
                </a:solidFill>
              </a:rPr>
              <a:t>2</a:t>
            </a:r>
            <a:r>
              <a:rPr i="0" lang="en-US" sz="1600" u="none" cap="none" strike="noStrike">
                <a:solidFill>
                  <a:srgbClr val="A7A7A7"/>
                </a:solidFill>
              </a:rPr>
              <a:t>: Parallel Programming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13: Social Science Applications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14: Exam Review</a:t>
            </a:r>
            <a:endParaRPr i="0" sz="1600" u="none" cap="none" strike="noStrike">
              <a:solidFill>
                <a:srgbClr val="A7A7A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idx="1" type="body"/>
          </p:nvPr>
        </p:nvSpPr>
        <p:spPr>
          <a:xfrm>
            <a:off x="639001" y="1037275"/>
            <a:ext cx="78660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Iterative definition:        </a:t>
            </a:r>
            <a:r>
              <a:rPr lang="en-US" sz="1800">
                <a:solidFill>
                  <a:schemeClr val="dk1"/>
                </a:solidFill>
              </a:rPr>
              <a:t>n! = n (n-1) (n-2) … (1)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Recursive definition:     </a:t>
            </a:r>
            <a:r>
              <a:rPr lang="en-US" sz="1800">
                <a:solidFill>
                  <a:schemeClr val="dk1"/>
                </a:solidFill>
              </a:rPr>
              <a:t>n! = n (n-1)!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1347365" y="2597885"/>
            <a:ext cx="501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-1" y="236765"/>
            <a:ext cx="5033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A Recursive Definition</a:t>
            </a:r>
            <a:endParaRPr/>
          </a:p>
        </p:txBody>
      </p:sp>
      <p:sp>
        <p:nvSpPr>
          <p:cNvPr id="417" name="Google Shape;417;p40"/>
          <p:cNvSpPr txBox="1"/>
          <p:nvPr/>
        </p:nvSpPr>
        <p:spPr>
          <a:xfrm>
            <a:off x="6804180" y="2649178"/>
            <a:ext cx="1365600" cy="4104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case</a:t>
            </a:r>
            <a:endParaRPr/>
          </a:p>
        </p:txBody>
      </p:sp>
      <p:sp>
        <p:nvSpPr>
          <p:cNvPr id="418" name="Google Shape;418;p40"/>
          <p:cNvSpPr txBox="1"/>
          <p:nvPr/>
        </p:nvSpPr>
        <p:spPr>
          <a:xfrm>
            <a:off x="6804184" y="3308874"/>
            <a:ext cx="1990800" cy="4104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Recursion case</a:t>
            </a:r>
            <a:endParaRPr/>
          </a:p>
        </p:txBody>
      </p:sp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75" y="2436325"/>
            <a:ext cx="5605700" cy="14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/>
          <p:nvPr/>
        </p:nvSpPr>
        <p:spPr>
          <a:xfrm>
            <a:off x="-1" y="236765"/>
            <a:ext cx="5444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Iterative Implementation</a:t>
            </a:r>
            <a:endParaRPr/>
          </a:p>
        </p:txBody>
      </p:sp>
      <p:sp>
        <p:nvSpPr>
          <p:cNvPr id="426" name="Google Shape;426;p41"/>
          <p:cNvSpPr txBox="1"/>
          <p:nvPr/>
        </p:nvSpPr>
        <p:spPr>
          <a:xfrm>
            <a:off x="2599650" y="4152650"/>
            <a:ext cx="3944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Helvetica Neue"/>
              <a:buNone/>
            </a:pPr>
            <a:r>
              <a:rPr b="1" i="0" lang="en-US" sz="2200" u="none" cap="none" strike="noStrike">
                <a:solidFill>
                  <a:srgbClr val="53585F"/>
                </a:solidFill>
              </a:rPr>
              <a:t>n! = n (n-1)</a:t>
            </a:r>
            <a:r>
              <a:rPr b="1" i="0" lang="en-US" sz="2200" u="none" cap="none" strike="noStrike">
                <a:solidFill>
                  <a:srgbClr val="53585F"/>
                </a:solidFill>
              </a:rPr>
              <a:t> (n-2) … (1)</a:t>
            </a:r>
            <a:endParaRPr/>
          </a:p>
        </p:txBody>
      </p:sp>
      <p:sp>
        <p:nvSpPr>
          <p:cNvPr id="427" name="Google Shape;427;p41"/>
          <p:cNvSpPr txBox="1"/>
          <p:nvPr/>
        </p:nvSpPr>
        <p:spPr>
          <a:xfrm>
            <a:off x="2665950" y="1052175"/>
            <a:ext cx="3812100" cy="2756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IterativeFactorial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   n: positive integer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factorial of the number n</a:t>
            </a:r>
            <a:endParaRPr i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←1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While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1: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←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*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 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- 1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result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Implementation</a:t>
            </a:r>
            <a:endParaRPr/>
          </a:p>
        </p:txBody>
      </p:sp>
      <p:sp>
        <p:nvSpPr>
          <p:cNvPr id="434" name="Google Shape;434;p42"/>
          <p:cNvSpPr txBox="1"/>
          <p:nvPr/>
        </p:nvSpPr>
        <p:spPr>
          <a:xfrm>
            <a:off x="3325200" y="3929000"/>
            <a:ext cx="2493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Helvetica Neue"/>
              <a:buNone/>
            </a:pPr>
            <a:r>
              <a:rPr b="1" i="0" lang="en-US" sz="2200" u="none" cap="none" strike="noStrike">
                <a:solidFill>
                  <a:srgbClr val="53585F"/>
                </a:solidFill>
              </a:rPr>
              <a:t>n! = n (n-1)</a:t>
            </a:r>
            <a:r>
              <a:rPr b="1" lang="en-US" sz="2200">
                <a:solidFill>
                  <a:srgbClr val="53585F"/>
                </a:solidFill>
              </a:rPr>
              <a:t>!</a:t>
            </a:r>
            <a:endParaRPr b="1" sz="2200">
              <a:solidFill>
                <a:srgbClr val="53585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53585F"/>
                </a:solidFill>
              </a:rPr>
              <a:t>1! = 1</a:t>
            </a:r>
            <a:endParaRPr b="1" sz="2200">
              <a:solidFill>
                <a:srgbClr val="53585F"/>
              </a:solidFill>
            </a:endParaRPr>
          </a:p>
        </p:txBody>
      </p:sp>
      <p:sp>
        <p:nvSpPr>
          <p:cNvPr id="435" name="Google Shape;435;p42"/>
          <p:cNvSpPr txBox="1"/>
          <p:nvPr/>
        </p:nvSpPr>
        <p:spPr>
          <a:xfrm>
            <a:off x="2676600" y="1128375"/>
            <a:ext cx="3790800" cy="2593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RecursiveFactorial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   n: positive integer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factorial of the number n</a:t>
            </a:r>
            <a:endParaRPr i="1"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= 1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Else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* RecursiveFactorial(</a:t>
            </a:r>
            <a:r>
              <a:rPr i="1" lang="en-US" sz="16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- 1)</a:t>
            </a:r>
            <a:endParaRPr sz="13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41" name="Google Shape;441;p43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Recursive factorial in Python</a:t>
            </a:r>
            <a:endParaRPr/>
          </a:p>
        </p:txBody>
      </p:sp>
      <p:sp>
        <p:nvSpPr>
          <p:cNvPr id="442" name="Google Shape;442;p43"/>
          <p:cNvSpPr txBox="1"/>
          <p:nvPr/>
        </p:nvSpPr>
        <p:spPr>
          <a:xfrm>
            <a:off x="3325200" y="3929000"/>
            <a:ext cx="2493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Helvetica Neue"/>
              <a:buNone/>
            </a:pPr>
            <a:r>
              <a:rPr b="1" i="0" lang="en-US" sz="2200" u="none" cap="none" strike="noStrike">
                <a:solidFill>
                  <a:srgbClr val="53585F"/>
                </a:solidFill>
              </a:rPr>
              <a:t>n! = n (n-1)</a:t>
            </a:r>
            <a:r>
              <a:rPr b="1" lang="en-US" sz="2200">
                <a:solidFill>
                  <a:srgbClr val="53585F"/>
                </a:solidFill>
              </a:rPr>
              <a:t>!</a:t>
            </a:r>
            <a:endParaRPr b="1" sz="2200">
              <a:solidFill>
                <a:srgbClr val="53585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53585F"/>
                </a:solidFill>
              </a:rPr>
              <a:t>1! = 1</a:t>
            </a:r>
            <a:endParaRPr b="1" sz="2200">
              <a:solidFill>
                <a:srgbClr val="53585F"/>
              </a:solidFill>
            </a:endParaRPr>
          </a:p>
        </p:txBody>
      </p:sp>
      <p:pic>
        <p:nvPicPr>
          <p:cNvPr descr="Screen Shot 2020-06-03 at 22.14.30.png" id="443" name="Google Shape;4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025" y="1328899"/>
            <a:ext cx="6790175" cy="22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/>
        </p:nvSpPr>
        <p:spPr>
          <a:xfrm>
            <a:off x="372292" y="772117"/>
            <a:ext cx="83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Calculation can be represented as a tree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example: fac(4)</a:t>
            </a:r>
            <a:endParaRPr sz="1800"/>
          </a:p>
        </p:txBody>
      </p:sp>
      <p:sp>
        <p:nvSpPr>
          <p:cNvPr id="449" name="Google Shape;449;p44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sp>
        <p:nvSpPr>
          <p:cNvPr id="451" name="Google Shape;451;p44"/>
          <p:cNvSpPr/>
          <p:nvPr/>
        </p:nvSpPr>
        <p:spPr>
          <a:xfrm>
            <a:off x="812660" y="16002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365760" y="21076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fac(3)</a:t>
            </a:r>
            <a:endParaRPr/>
          </a:p>
        </p:txBody>
      </p:sp>
      <p:sp>
        <p:nvSpPr>
          <p:cNvPr id="453" name="Google Shape;453;p44"/>
          <p:cNvSpPr txBox="1"/>
          <p:nvPr/>
        </p:nvSpPr>
        <p:spPr>
          <a:xfrm>
            <a:off x="1051560" y="21076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454" name="Google Shape;454;p44"/>
          <p:cNvCxnSpPr>
            <a:stCxn id="451" idx="3"/>
            <a:endCxn id="452" idx="0"/>
          </p:cNvCxnSpPr>
          <p:nvPr/>
        </p:nvCxnSpPr>
        <p:spPr>
          <a:xfrm flipH="1">
            <a:off x="627216" y="18342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4"/>
          <p:cNvCxnSpPr>
            <a:stCxn id="451" idx="5"/>
            <a:endCxn id="453" idx="0"/>
          </p:cNvCxnSpPr>
          <p:nvPr/>
        </p:nvCxnSpPr>
        <p:spPr>
          <a:xfrm>
            <a:off x="1046704" y="18342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4"/>
          <p:cNvSpPr/>
          <p:nvPr/>
        </p:nvSpPr>
        <p:spPr>
          <a:xfrm>
            <a:off x="2717660" y="15240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2956560" y="20314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458" name="Google Shape;458;p44"/>
          <p:cNvCxnSpPr>
            <a:stCxn id="456" idx="3"/>
            <a:endCxn id="459" idx="0"/>
          </p:cNvCxnSpPr>
          <p:nvPr/>
        </p:nvCxnSpPr>
        <p:spPr>
          <a:xfrm flipH="1">
            <a:off x="2532216" y="17580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4"/>
          <p:cNvCxnSpPr>
            <a:stCxn id="456" idx="5"/>
            <a:endCxn id="457" idx="0"/>
          </p:cNvCxnSpPr>
          <p:nvPr/>
        </p:nvCxnSpPr>
        <p:spPr>
          <a:xfrm>
            <a:off x="2951704" y="17580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44"/>
          <p:cNvSpPr/>
          <p:nvPr/>
        </p:nvSpPr>
        <p:spPr>
          <a:xfrm>
            <a:off x="2336660" y="19812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1889760" y="24886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fac(2)</a:t>
            </a:r>
            <a:endParaRPr/>
          </a:p>
        </p:txBody>
      </p:sp>
      <p:sp>
        <p:nvSpPr>
          <p:cNvPr id="463" name="Google Shape;463;p44"/>
          <p:cNvSpPr txBox="1"/>
          <p:nvPr/>
        </p:nvSpPr>
        <p:spPr>
          <a:xfrm>
            <a:off x="2575560" y="24886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464" name="Google Shape;464;p44"/>
          <p:cNvCxnSpPr>
            <a:stCxn id="461" idx="3"/>
            <a:endCxn id="462" idx="0"/>
          </p:cNvCxnSpPr>
          <p:nvPr/>
        </p:nvCxnSpPr>
        <p:spPr>
          <a:xfrm flipH="1">
            <a:off x="2151216" y="22152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44"/>
          <p:cNvCxnSpPr>
            <a:stCxn id="461" idx="5"/>
            <a:endCxn id="463" idx="0"/>
          </p:cNvCxnSpPr>
          <p:nvPr/>
        </p:nvCxnSpPr>
        <p:spPr>
          <a:xfrm>
            <a:off x="2570704" y="22152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44"/>
          <p:cNvSpPr/>
          <p:nvPr/>
        </p:nvSpPr>
        <p:spPr>
          <a:xfrm>
            <a:off x="4927460" y="13716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5166360" y="18790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468" name="Google Shape;468;p44"/>
          <p:cNvCxnSpPr>
            <a:stCxn id="466" idx="3"/>
          </p:cNvCxnSpPr>
          <p:nvPr/>
        </p:nvCxnSpPr>
        <p:spPr>
          <a:xfrm flipH="1">
            <a:off x="4742016" y="16056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44"/>
          <p:cNvCxnSpPr>
            <a:stCxn id="466" idx="5"/>
            <a:endCxn id="467" idx="0"/>
          </p:cNvCxnSpPr>
          <p:nvPr/>
        </p:nvCxnSpPr>
        <p:spPr>
          <a:xfrm>
            <a:off x="5161504" y="16056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44"/>
          <p:cNvSpPr/>
          <p:nvPr/>
        </p:nvSpPr>
        <p:spPr>
          <a:xfrm>
            <a:off x="4546460" y="18288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4785360" y="23362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472" name="Google Shape;472;p44"/>
          <p:cNvCxnSpPr>
            <a:stCxn id="470" idx="3"/>
            <a:endCxn id="473" idx="0"/>
          </p:cNvCxnSpPr>
          <p:nvPr/>
        </p:nvCxnSpPr>
        <p:spPr>
          <a:xfrm flipH="1">
            <a:off x="4361016" y="20628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4"/>
          <p:cNvCxnSpPr>
            <a:stCxn id="470" idx="5"/>
            <a:endCxn id="471" idx="0"/>
          </p:cNvCxnSpPr>
          <p:nvPr/>
        </p:nvCxnSpPr>
        <p:spPr>
          <a:xfrm>
            <a:off x="4780504" y="20628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44"/>
          <p:cNvSpPr/>
          <p:nvPr/>
        </p:nvSpPr>
        <p:spPr>
          <a:xfrm>
            <a:off x="4165460" y="22860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3718560" y="27934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fac(1)</a:t>
            </a:r>
            <a:endParaRPr/>
          </a:p>
        </p:txBody>
      </p:sp>
      <p:sp>
        <p:nvSpPr>
          <p:cNvPr id="477" name="Google Shape;477;p44"/>
          <p:cNvSpPr txBox="1"/>
          <p:nvPr/>
        </p:nvSpPr>
        <p:spPr>
          <a:xfrm>
            <a:off x="4404360" y="27934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cxnSp>
        <p:nvCxnSpPr>
          <p:cNvPr id="478" name="Google Shape;478;p44"/>
          <p:cNvCxnSpPr>
            <a:stCxn id="475" idx="3"/>
            <a:endCxn id="476" idx="0"/>
          </p:cNvCxnSpPr>
          <p:nvPr/>
        </p:nvCxnSpPr>
        <p:spPr>
          <a:xfrm flipH="1">
            <a:off x="3980016" y="25200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44"/>
          <p:cNvCxnSpPr>
            <a:stCxn id="475" idx="5"/>
            <a:endCxn id="477" idx="0"/>
          </p:cNvCxnSpPr>
          <p:nvPr/>
        </p:nvCxnSpPr>
        <p:spPr>
          <a:xfrm>
            <a:off x="4399504" y="25200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4"/>
          <p:cNvSpPr/>
          <p:nvPr/>
        </p:nvSpPr>
        <p:spPr>
          <a:xfrm>
            <a:off x="7442060" y="12954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7680960" y="18028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482" name="Google Shape;482;p44"/>
          <p:cNvCxnSpPr>
            <a:stCxn id="480" idx="3"/>
          </p:cNvCxnSpPr>
          <p:nvPr/>
        </p:nvCxnSpPr>
        <p:spPr>
          <a:xfrm flipH="1">
            <a:off x="7256616" y="15294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44"/>
          <p:cNvCxnSpPr>
            <a:stCxn id="480" idx="5"/>
            <a:endCxn id="481" idx="0"/>
          </p:cNvCxnSpPr>
          <p:nvPr/>
        </p:nvCxnSpPr>
        <p:spPr>
          <a:xfrm>
            <a:off x="7676104" y="15294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44"/>
          <p:cNvSpPr/>
          <p:nvPr/>
        </p:nvSpPr>
        <p:spPr>
          <a:xfrm>
            <a:off x="7061060" y="17526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7299960" y="22600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486" name="Google Shape;486;p44"/>
          <p:cNvCxnSpPr>
            <a:stCxn id="484" idx="3"/>
          </p:cNvCxnSpPr>
          <p:nvPr/>
        </p:nvCxnSpPr>
        <p:spPr>
          <a:xfrm flipH="1">
            <a:off x="6875616" y="19866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4"/>
          <p:cNvCxnSpPr>
            <a:stCxn id="484" idx="5"/>
            <a:endCxn id="485" idx="0"/>
          </p:cNvCxnSpPr>
          <p:nvPr/>
        </p:nvCxnSpPr>
        <p:spPr>
          <a:xfrm>
            <a:off x="7295104" y="19866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44"/>
          <p:cNvSpPr/>
          <p:nvPr/>
        </p:nvSpPr>
        <p:spPr>
          <a:xfrm>
            <a:off x="6680060" y="22098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6918960" y="27172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cxnSp>
        <p:nvCxnSpPr>
          <p:cNvPr id="490" name="Google Shape;490;p44"/>
          <p:cNvCxnSpPr>
            <a:stCxn id="488" idx="3"/>
            <a:endCxn id="491" idx="0"/>
          </p:cNvCxnSpPr>
          <p:nvPr/>
        </p:nvCxnSpPr>
        <p:spPr>
          <a:xfrm flipH="1">
            <a:off x="6494616" y="24438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44"/>
          <p:cNvCxnSpPr>
            <a:stCxn id="488" idx="5"/>
            <a:endCxn id="489" idx="0"/>
          </p:cNvCxnSpPr>
          <p:nvPr/>
        </p:nvCxnSpPr>
        <p:spPr>
          <a:xfrm>
            <a:off x="6914104" y="24438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4"/>
          <p:cNvSpPr/>
          <p:nvPr/>
        </p:nvSpPr>
        <p:spPr>
          <a:xfrm>
            <a:off x="6299060" y="26670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5852160" y="31744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495" name="Google Shape;495;p44"/>
          <p:cNvSpPr txBox="1"/>
          <p:nvPr/>
        </p:nvSpPr>
        <p:spPr>
          <a:xfrm>
            <a:off x="6537960" y="31744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cxnSp>
        <p:nvCxnSpPr>
          <p:cNvPr id="496" name="Google Shape;496;p44"/>
          <p:cNvCxnSpPr>
            <a:stCxn id="493" idx="3"/>
            <a:endCxn id="494" idx="0"/>
          </p:cNvCxnSpPr>
          <p:nvPr/>
        </p:nvCxnSpPr>
        <p:spPr>
          <a:xfrm flipH="1">
            <a:off x="6113616" y="29010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44"/>
          <p:cNvCxnSpPr>
            <a:stCxn id="493" idx="5"/>
            <a:endCxn id="495" idx="0"/>
          </p:cNvCxnSpPr>
          <p:nvPr/>
        </p:nvCxnSpPr>
        <p:spPr>
          <a:xfrm>
            <a:off x="6533104" y="29010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44"/>
          <p:cNvSpPr/>
          <p:nvPr/>
        </p:nvSpPr>
        <p:spPr>
          <a:xfrm>
            <a:off x="1269860" y="29718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1508760" y="34792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500" name="Google Shape;500;p44"/>
          <p:cNvCxnSpPr>
            <a:stCxn id="498" idx="3"/>
          </p:cNvCxnSpPr>
          <p:nvPr/>
        </p:nvCxnSpPr>
        <p:spPr>
          <a:xfrm flipH="1">
            <a:off x="1084416" y="32058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44"/>
          <p:cNvCxnSpPr>
            <a:stCxn id="498" idx="5"/>
            <a:endCxn id="499" idx="0"/>
          </p:cNvCxnSpPr>
          <p:nvPr/>
        </p:nvCxnSpPr>
        <p:spPr>
          <a:xfrm>
            <a:off x="1503904" y="32058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4"/>
          <p:cNvSpPr/>
          <p:nvPr/>
        </p:nvSpPr>
        <p:spPr>
          <a:xfrm>
            <a:off x="888860" y="34290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1127760" y="39364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504" name="Google Shape;504;p44"/>
          <p:cNvCxnSpPr>
            <a:stCxn id="502" idx="3"/>
          </p:cNvCxnSpPr>
          <p:nvPr/>
        </p:nvCxnSpPr>
        <p:spPr>
          <a:xfrm flipH="1">
            <a:off x="703416" y="36630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44"/>
          <p:cNvCxnSpPr>
            <a:stCxn id="502" idx="5"/>
            <a:endCxn id="503" idx="0"/>
          </p:cNvCxnSpPr>
          <p:nvPr/>
        </p:nvCxnSpPr>
        <p:spPr>
          <a:xfrm>
            <a:off x="1122904" y="36630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44"/>
          <p:cNvSpPr/>
          <p:nvPr/>
        </p:nvSpPr>
        <p:spPr>
          <a:xfrm>
            <a:off x="507860" y="38862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60960" y="43936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08" name="Google Shape;508;p44"/>
          <p:cNvSpPr txBox="1"/>
          <p:nvPr/>
        </p:nvSpPr>
        <p:spPr>
          <a:xfrm>
            <a:off x="746760" y="43936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cxnSp>
        <p:nvCxnSpPr>
          <p:cNvPr id="509" name="Google Shape;509;p44"/>
          <p:cNvCxnSpPr>
            <a:stCxn id="506" idx="3"/>
            <a:endCxn id="507" idx="0"/>
          </p:cNvCxnSpPr>
          <p:nvPr/>
        </p:nvCxnSpPr>
        <p:spPr>
          <a:xfrm flipH="1">
            <a:off x="322416" y="41202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4"/>
          <p:cNvCxnSpPr>
            <a:stCxn id="506" idx="5"/>
            <a:endCxn id="508" idx="0"/>
          </p:cNvCxnSpPr>
          <p:nvPr/>
        </p:nvCxnSpPr>
        <p:spPr>
          <a:xfrm>
            <a:off x="741904" y="41202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44"/>
          <p:cNvSpPr/>
          <p:nvPr/>
        </p:nvSpPr>
        <p:spPr>
          <a:xfrm>
            <a:off x="3327260" y="32766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3566160" y="37840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513" name="Google Shape;513;p44"/>
          <p:cNvCxnSpPr>
            <a:stCxn id="511" idx="3"/>
          </p:cNvCxnSpPr>
          <p:nvPr/>
        </p:nvCxnSpPr>
        <p:spPr>
          <a:xfrm flipH="1">
            <a:off x="3141816" y="35106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4"/>
          <p:cNvCxnSpPr>
            <a:stCxn id="511" idx="5"/>
            <a:endCxn id="512" idx="0"/>
          </p:cNvCxnSpPr>
          <p:nvPr/>
        </p:nvCxnSpPr>
        <p:spPr>
          <a:xfrm>
            <a:off x="3561304" y="35106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4"/>
          <p:cNvSpPr/>
          <p:nvPr/>
        </p:nvSpPr>
        <p:spPr>
          <a:xfrm>
            <a:off x="2946260" y="37338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2499360" y="42412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517" name="Google Shape;517;p44"/>
          <p:cNvSpPr txBox="1"/>
          <p:nvPr/>
        </p:nvSpPr>
        <p:spPr>
          <a:xfrm>
            <a:off x="3185160" y="42412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518" name="Google Shape;518;p44"/>
          <p:cNvCxnSpPr>
            <a:stCxn id="515" idx="3"/>
            <a:endCxn id="516" idx="0"/>
          </p:cNvCxnSpPr>
          <p:nvPr/>
        </p:nvCxnSpPr>
        <p:spPr>
          <a:xfrm flipH="1">
            <a:off x="2760816" y="39678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44"/>
          <p:cNvCxnSpPr>
            <a:stCxn id="515" idx="5"/>
            <a:endCxn id="517" idx="0"/>
          </p:cNvCxnSpPr>
          <p:nvPr/>
        </p:nvCxnSpPr>
        <p:spPr>
          <a:xfrm>
            <a:off x="3180304" y="39678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44"/>
          <p:cNvSpPr/>
          <p:nvPr/>
        </p:nvSpPr>
        <p:spPr>
          <a:xfrm>
            <a:off x="5003660" y="35814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21" name="Google Shape;521;p44"/>
          <p:cNvSpPr txBox="1"/>
          <p:nvPr/>
        </p:nvSpPr>
        <p:spPr>
          <a:xfrm>
            <a:off x="4556760" y="40888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522" name="Google Shape;522;p44"/>
          <p:cNvSpPr txBox="1"/>
          <p:nvPr/>
        </p:nvSpPr>
        <p:spPr>
          <a:xfrm>
            <a:off x="5242560" y="4088875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523" name="Google Shape;523;p44"/>
          <p:cNvCxnSpPr>
            <a:stCxn id="520" idx="3"/>
            <a:endCxn id="521" idx="0"/>
          </p:cNvCxnSpPr>
          <p:nvPr/>
        </p:nvCxnSpPr>
        <p:spPr>
          <a:xfrm flipH="1">
            <a:off x="4818216" y="3815444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4"/>
          <p:cNvCxnSpPr>
            <a:stCxn id="520" idx="5"/>
            <a:endCxn id="522" idx="0"/>
          </p:cNvCxnSpPr>
          <p:nvPr/>
        </p:nvCxnSpPr>
        <p:spPr>
          <a:xfrm>
            <a:off x="5237704" y="3815444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/>
          <p:nvPr/>
        </p:nvSpPr>
        <p:spPr>
          <a:xfrm>
            <a:off x="372292" y="772117"/>
            <a:ext cx="83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Calculation can be represented as a tree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example: fac(4)</a:t>
            </a:r>
            <a:endParaRPr sz="1800"/>
          </a:p>
        </p:txBody>
      </p:sp>
      <p:sp>
        <p:nvSpPr>
          <p:cNvPr id="530" name="Google Shape;530;p45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sp>
        <p:nvSpPr>
          <p:cNvPr id="532" name="Google Shape;532;p45"/>
          <p:cNvSpPr/>
          <p:nvPr/>
        </p:nvSpPr>
        <p:spPr>
          <a:xfrm>
            <a:off x="4414400" y="21809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33" name="Google Shape;533;p45"/>
          <p:cNvSpPr txBox="1"/>
          <p:nvPr/>
        </p:nvSpPr>
        <p:spPr>
          <a:xfrm>
            <a:off x="3967500" y="26883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fac(3)</a:t>
            </a:r>
            <a:endParaRPr/>
          </a:p>
        </p:txBody>
      </p:sp>
      <p:sp>
        <p:nvSpPr>
          <p:cNvPr id="534" name="Google Shape;534;p45"/>
          <p:cNvSpPr txBox="1"/>
          <p:nvPr/>
        </p:nvSpPr>
        <p:spPr>
          <a:xfrm>
            <a:off x="4653300" y="26883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535" name="Google Shape;535;p45"/>
          <p:cNvCxnSpPr>
            <a:stCxn id="532" idx="3"/>
            <a:endCxn id="533" idx="0"/>
          </p:cNvCxnSpPr>
          <p:nvPr/>
        </p:nvCxnSpPr>
        <p:spPr>
          <a:xfrm flipH="1">
            <a:off x="4228956" y="24149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5"/>
          <p:cNvCxnSpPr>
            <a:stCxn id="532" idx="5"/>
            <a:endCxn id="534" idx="0"/>
          </p:cNvCxnSpPr>
          <p:nvPr/>
        </p:nvCxnSpPr>
        <p:spPr>
          <a:xfrm>
            <a:off x="4648444" y="24149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/>
        </p:nvSpPr>
        <p:spPr>
          <a:xfrm>
            <a:off x="372292" y="772117"/>
            <a:ext cx="83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Calculation can be represented as a tree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example: fac(4)</a:t>
            </a:r>
            <a:endParaRPr sz="1800"/>
          </a:p>
        </p:txBody>
      </p:sp>
      <p:sp>
        <p:nvSpPr>
          <p:cNvPr id="542" name="Google Shape;542;p46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43" name="Google Shape;543;p4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>
            <a:off x="4604900" y="19523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45" name="Google Shape;545;p46"/>
          <p:cNvSpPr txBox="1"/>
          <p:nvPr/>
        </p:nvSpPr>
        <p:spPr>
          <a:xfrm>
            <a:off x="4843800" y="24597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546" name="Google Shape;546;p46"/>
          <p:cNvCxnSpPr>
            <a:stCxn id="544" idx="3"/>
            <a:endCxn id="547" idx="0"/>
          </p:cNvCxnSpPr>
          <p:nvPr/>
        </p:nvCxnSpPr>
        <p:spPr>
          <a:xfrm flipH="1">
            <a:off x="4419456" y="21863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46"/>
          <p:cNvCxnSpPr>
            <a:stCxn id="544" idx="5"/>
            <a:endCxn id="545" idx="0"/>
          </p:cNvCxnSpPr>
          <p:nvPr/>
        </p:nvCxnSpPr>
        <p:spPr>
          <a:xfrm>
            <a:off x="4838944" y="21863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46"/>
          <p:cNvSpPr/>
          <p:nvPr/>
        </p:nvSpPr>
        <p:spPr>
          <a:xfrm>
            <a:off x="4223900" y="24095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3777000" y="29169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fac(2)</a:t>
            </a:r>
            <a:endParaRPr/>
          </a:p>
        </p:txBody>
      </p:sp>
      <p:sp>
        <p:nvSpPr>
          <p:cNvPr id="551" name="Google Shape;551;p46"/>
          <p:cNvSpPr txBox="1"/>
          <p:nvPr/>
        </p:nvSpPr>
        <p:spPr>
          <a:xfrm>
            <a:off x="4462800" y="29169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552" name="Google Shape;552;p46"/>
          <p:cNvCxnSpPr>
            <a:stCxn id="549" idx="3"/>
            <a:endCxn id="550" idx="0"/>
          </p:cNvCxnSpPr>
          <p:nvPr/>
        </p:nvCxnSpPr>
        <p:spPr>
          <a:xfrm flipH="1">
            <a:off x="4038456" y="26435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46"/>
          <p:cNvCxnSpPr>
            <a:stCxn id="549" idx="5"/>
            <a:endCxn id="551" idx="0"/>
          </p:cNvCxnSpPr>
          <p:nvPr/>
        </p:nvCxnSpPr>
        <p:spPr>
          <a:xfrm>
            <a:off x="4457944" y="26435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/>
        </p:nvSpPr>
        <p:spPr>
          <a:xfrm>
            <a:off x="372292" y="772117"/>
            <a:ext cx="83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Calculation can be represented as a tree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example: fac(4)</a:t>
            </a:r>
            <a:endParaRPr sz="1800"/>
          </a:p>
        </p:txBody>
      </p:sp>
      <p:sp>
        <p:nvSpPr>
          <p:cNvPr id="559" name="Google Shape;559;p47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60" name="Google Shape;560;p4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sp>
        <p:nvSpPr>
          <p:cNvPr id="561" name="Google Shape;561;p47"/>
          <p:cNvSpPr/>
          <p:nvPr/>
        </p:nvSpPr>
        <p:spPr>
          <a:xfrm>
            <a:off x="4795400" y="17237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62" name="Google Shape;562;p47"/>
          <p:cNvSpPr txBox="1"/>
          <p:nvPr/>
        </p:nvSpPr>
        <p:spPr>
          <a:xfrm>
            <a:off x="5034300" y="22311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563" name="Google Shape;563;p47"/>
          <p:cNvCxnSpPr>
            <a:stCxn id="561" idx="3"/>
          </p:cNvCxnSpPr>
          <p:nvPr/>
        </p:nvCxnSpPr>
        <p:spPr>
          <a:xfrm flipH="1">
            <a:off x="4609956" y="19577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47"/>
          <p:cNvCxnSpPr>
            <a:stCxn id="561" idx="5"/>
            <a:endCxn id="562" idx="0"/>
          </p:cNvCxnSpPr>
          <p:nvPr/>
        </p:nvCxnSpPr>
        <p:spPr>
          <a:xfrm>
            <a:off x="5029444" y="19577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47"/>
          <p:cNvSpPr/>
          <p:nvPr/>
        </p:nvSpPr>
        <p:spPr>
          <a:xfrm>
            <a:off x="4414400" y="21809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66" name="Google Shape;566;p47"/>
          <p:cNvSpPr txBox="1"/>
          <p:nvPr/>
        </p:nvSpPr>
        <p:spPr>
          <a:xfrm>
            <a:off x="4653300" y="26883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567" name="Google Shape;567;p47"/>
          <p:cNvCxnSpPr>
            <a:stCxn id="565" idx="3"/>
            <a:endCxn id="568" idx="0"/>
          </p:cNvCxnSpPr>
          <p:nvPr/>
        </p:nvCxnSpPr>
        <p:spPr>
          <a:xfrm flipH="1">
            <a:off x="4228956" y="24149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47"/>
          <p:cNvCxnSpPr>
            <a:stCxn id="565" idx="5"/>
            <a:endCxn id="566" idx="0"/>
          </p:cNvCxnSpPr>
          <p:nvPr/>
        </p:nvCxnSpPr>
        <p:spPr>
          <a:xfrm>
            <a:off x="4648444" y="24149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47"/>
          <p:cNvSpPr/>
          <p:nvPr/>
        </p:nvSpPr>
        <p:spPr>
          <a:xfrm>
            <a:off x="4033400" y="26381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71" name="Google Shape;571;p47"/>
          <p:cNvSpPr txBox="1"/>
          <p:nvPr/>
        </p:nvSpPr>
        <p:spPr>
          <a:xfrm>
            <a:off x="3586500" y="31455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fac(1)</a:t>
            </a:r>
            <a:endParaRPr/>
          </a:p>
        </p:txBody>
      </p:sp>
      <p:sp>
        <p:nvSpPr>
          <p:cNvPr id="572" name="Google Shape;572;p47"/>
          <p:cNvSpPr txBox="1"/>
          <p:nvPr/>
        </p:nvSpPr>
        <p:spPr>
          <a:xfrm>
            <a:off x="4272300" y="31455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cxnSp>
        <p:nvCxnSpPr>
          <p:cNvPr id="573" name="Google Shape;573;p47"/>
          <p:cNvCxnSpPr>
            <a:stCxn id="570" idx="3"/>
            <a:endCxn id="571" idx="0"/>
          </p:cNvCxnSpPr>
          <p:nvPr/>
        </p:nvCxnSpPr>
        <p:spPr>
          <a:xfrm flipH="1">
            <a:off x="3847956" y="28721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47"/>
          <p:cNvCxnSpPr>
            <a:stCxn id="570" idx="5"/>
            <a:endCxn id="572" idx="0"/>
          </p:cNvCxnSpPr>
          <p:nvPr/>
        </p:nvCxnSpPr>
        <p:spPr>
          <a:xfrm>
            <a:off x="4267444" y="28721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/>
          <p:nvPr/>
        </p:nvSpPr>
        <p:spPr>
          <a:xfrm>
            <a:off x="372292" y="772117"/>
            <a:ext cx="83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Calculation can be represented as a tree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example: fac(4)</a:t>
            </a:r>
            <a:endParaRPr sz="1800"/>
          </a:p>
        </p:txBody>
      </p:sp>
      <p:sp>
        <p:nvSpPr>
          <p:cNvPr id="580" name="Google Shape;580;p48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sp>
        <p:nvSpPr>
          <p:cNvPr id="582" name="Google Shape;582;p48"/>
          <p:cNvSpPr/>
          <p:nvPr/>
        </p:nvSpPr>
        <p:spPr>
          <a:xfrm>
            <a:off x="4985900" y="14951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83" name="Google Shape;583;p48"/>
          <p:cNvSpPr txBox="1"/>
          <p:nvPr/>
        </p:nvSpPr>
        <p:spPr>
          <a:xfrm>
            <a:off x="5224800" y="20025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584" name="Google Shape;584;p48"/>
          <p:cNvCxnSpPr>
            <a:stCxn id="582" idx="3"/>
          </p:cNvCxnSpPr>
          <p:nvPr/>
        </p:nvCxnSpPr>
        <p:spPr>
          <a:xfrm flipH="1">
            <a:off x="4800456" y="17291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8"/>
          <p:cNvCxnSpPr>
            <a:stCxn id="582" idx="5"/>
            <a:endCxn id="583" idx="0"/>
          </p:cNvCxnSpPr>
          <p:nvPr/>
        </p:nvCxnSpPr>
        <p:spPr>
          <a:xfrm>
            <a:off x="5219944" y="17291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48"/>
          <p:cNvSpPr/>
          <p:nvPr/>
        </p:nvSpPr>
        <p:spPr>
          <a:xfrm>
            <a:off x="4604900" y="19523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87" name="Google Shape;587;p48"/>
          <p:cNvSpPr txBox="1"/>
          <p:nvPr/>
        </p:nvSpPr>
        <p:spPr>
          <a:xfrm>
            <a:off x="4843800" y="24597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588" name="Google Shape;588;p48"/>
          <p:cNvCxnSpPr>
            <a:stCxn id="586" idx="3"/>
          </p:cNvCxnSpPr>
          <p:nvPr/>
        </p:nvCxnSpPr>
        <p:spPr>
          <a:xfrm flipH="1">
            <a:off x="4419456" y="21863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48"/>
          <p:cNvCxnSpPr>
            <a:stCxn id="586" idx="5"/>
            <a:endCxn id="587" idx="0"/>
          </p:cNvCxnSpPr>
          <p:nvPr/>
        </p:nvCxnSpPr>
        <p:spPr>
          <a:xfrm>
            <a:off x="4838944" y="21863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8"/>
          <p:cNvSpPr/>
          <p:nvPr/>
        </p:nvSpPr>
        <p:spPr>
          <a:xfrm>
            <a:off x="4223900" y="24095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91" name="Google Shape;591;p48"/>
          <p:cNvSpPr txBox="1"/>
          <p:nvPr/>
        </p:nvSpPr>
        <p:spPr>
          <a:xfrm>
            <a:off x="4462800" y="29169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cxnSp>
        <p:nvCxnSpPr>
          <p:cNvPr id="592" name="Google Shape;592;p48"/>
          <p:cNvCxnSpPr>
            <a:stCxn id="590" idx="3"/>
            <a:endCxn id="593" idx="0"/>
          </p:cNvCxnSpPr>
          <p:nvPr/>
        </p:nvCxnSpPr>
        <p:spPr>
          <a:xfrm flipH="1">
            <a:off x="4038456" y="26435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8"/>
          <p:cNvCxnSpPr>
            <a:stCxn id="590" idx="5"/>
            <a:endCxn id="591" idx="0"/>
          </p:cNvCxnSpPr>
          <p:nvPr/>
        </p:nvCxnSpPr>
        <p:spPr>
          <a:xfrm>
            <a:off x="4457944" y="26435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8"/>
          <p:cNvSpPr/>
          <p:nvPr/>
        </p:nvSpPr>
        <p:spPr>
          <a:xfrm>
            <a:off x="3842900" y="28667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596" name="Google Shape;596;p48"/>
          <p:cNvSpPr txBox="1"/>
          <p:nvPr/>
        </p:nvSpPr>
        <p:spPr>
          <a:xfrm>
            <a:off x="3396000" y="33741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97" name="Google Shape;597;p48"/>
          <p:cNvSpPr txBox="1"/>
          <p:nvPr/>
        </p:nvSpPr>
        <p:spPr>
          <a:xfrm>
            <a:off x="4081800" y="33741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cxnSp>
        <p:nvCxnSpPr>
          <p:cNvPr id="598" name="Google Shape;598;p48"/>
          <p:cNvCxnSpPr>
            <a:stCxn id="595" idx="3"/>
            <a:endCxn id="596" idx="0"/>
          </p:cNvCxnSpPr>
          <p:nvPr/>
        </p:nvCxnSpPr>
        <p:spPr>
          <a:xfrm flipH="1">
            <a:off x="3657456" y="31007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48"/>
          <p:cNvCxnSpPr>
            <a:stCxn id="595" idx="5"/>
            <a:endCxn id="597" idx="0"/>
          </p:cNvCxnSpPr>
          <p:nvPr/>
        </p:nvCxnSpPr>
        <p:spPr>
          <a:xfrm>
            <a:off x="4076944" y="31007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48"/>
          <p:cNvSpPr/>
          <p:nvPr/>
        </p:nvSpPr>
        <p:spPr>
          <a:xfrm rot="5400000">
            <a:off x="3930625" y="3336325"/>
            <a:ext cx="93600" cy="81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8"/>
          <p:cNvSpPr txBox="1"/>
          <p:nvPr/>
        </p:nvSpPr>
        <p:spPr>
          <a:xfrm>
            <a:off x="3721608" y="38313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9"/>
          <p:cNvSpPr txBox="1"/>
          <p:nvPr/>
        </p:nvSpPr>
        <p:spPr>
          <a:xfrm>
            <a:off x="372292" y="772117"/>
            <a:ext cx="83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Calculation can be represented as a tree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example: fac(4)</a:t>
            </a:r>
            <a:endParaRPr sz="1800"/>
          </a:p>
        </p:txBody>
      </p:sp>
      <p:sp>
        <p:nvSpPr>
          <p:cNvPr id="607" name="Google Shape;607;p49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8" name="Google Shape;608;p4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sp>
        <p:nvSpPr>
          <p:cNvPr id="609" name="Google Shape;609;p49"/>
          <p:cNvSpPr/>
          <p:nvPr/>
        </p:nvSpPr>
        <p:spPr>
          <a:xfrm>
            <a:off x="4795400" y="17237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10" name="Google Shape;610;p49"/>
          <p:cNvSpPr txBox="1"/>
          <p:nvPr/>
        </p:nvSpPr>
        <p:spPr>
          <a:xfrm>
            <a:off x="5034300" y="22311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611" name="Google Shape;611;p49"/>
          <p:cNvCxnSpPr>
            <a:stCxn id="609" idx="3"/>
          </p:cNvCxnSpPr>
          <p:nvPr/>
        </p:nvCxnSpPr>
        <p:spPr>
          <a:xfrm flipH="1">
            <a:off x="4609956" y="19577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9"/>
          <p:cNvCxnSpPr>
            <a:stCxn id="609" idx="5"/>
            <a:endCxn id="610" idx="0"/>
          </p:cNvCxnSpPr>
          <p:nvPr/>
        </p:nvCxnSpPr>
        <p:spPr>
          <a:xfrm>
            <a:off x="5029444" y="19577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9"/>
          <p:cNvSpPr/>
          <p:nvPr/>
        </p:nvSpPr>
        <p:spPr>
          <a:xfrm>
            <a:off x="4414400" y="21809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14" name="Google Shape;614;p49"/>
          <p:cNvSpPr txBox="1"/>
          <p:nvPr/>
        </p:nvSpPr>
        <p:spPr>
          <a:xfrm>
            <a:off x="4653300" y="26883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615" name="Google Shape;615;p49"/>
          <p:cNvCxnSpPr>
            <a:stCxn id="613" idx="3"/>
          </p:cNvCxnSpPr>
          <p:nvPr/>
        </p:nvCxnSpPr>
        <p:spPr>
          <a:xfrm flipH="1">
            <a:off x="4228956" y="24149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49"/>
          <p:cNvCxnSpPr>
            <a:stCxn id="613" idx="5"/>
            <a:endCxn id="614" idx="0"/>
          </p:cNvCxnSpPr>
          <p:nvPr/>
        </p:nvCxnSpPr>
        <p:spPr>
          <a:xfrm>
            <a:off x="4648444" y="24149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49"/>
          <p:cNvSpPr/>
          <p:nvPr/>
        </p:nvSpPr>
        <p:spPr>
          <a:xfrm>
            <a:off x="4033400" y="26381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18" name="Google Shape;618;p49"/>
          <p:cNvSpPr txBox="1"/>
          <p:nvPr/>
        </p:nvSpPr>
        <p:spPr>
          <a:xfrm>
            <a:off x="3586500" y="31455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</a:t>
            </a:r>
            <a:endParaRPr b="1"/>
          </a:p>
        </p:txBody>
      </p:sp>
      <p:sp>
        <p:nvSpPr>
          <p:cNvPr id="619" name="Google Shape;619;p49"/>
          <p:cNvSpPr txBox="1"/>
          <p:nvPr/>
        </p:nvSpPr>
        <p:spPr>
          <a:xfrm>
            <a:off x="4272300" y="31455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cxnSp>
        <p:nvCxnSpPr>
          <p:cNvPr id="620" name="Google Shape;620;p49"/>
          <p:cNvCxnSpPr>
            <a:stCxn id="617" idx="3"/>
            <a:endCxn id="618" idx="0"/>
          </p:cNvCxnSpPr>
          <p:nvPr/>
        </p:nvCxnSpPr>
        <p:spPr>
          <a:xfrm flipH="1">
            <a:off x="3847956" y="28721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49"/>
          <p:cNvCxnSpPr>
            <a:stCxn id="617" idx="5"/>
            <a:endCxn id="619" idx="0"/>
          </p:cNvCxnSpPr>
          <p:nvPr/>
        </p:nvCxnSpPr>
        <p:spPr>
          <a:xfrm>
            <a:off x="4267444" y="28721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49"/>
          <p:cNvSpPr/>
          <p:nvPr/>
        </p:nvSpPr>
        <p:spPr>
          <a:xfrm rot="5400000">
            <a:off x="4120734" y="3112170"/>
            <a:ext cx="93600" cy="81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9"/>
          <p:cNvSpPr txBox="1"/>
          <p:nvPr/>
        </p:nvSpPr>
        <p:spPr>
          <a:xfrm>
            <a:off x="3902573" y="3607232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0" y="236775"/>
            <a:ext cx="3120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6" name="Google Shape;116;p23"/>
          <p:cNvSpPr txBox="1"/>
          <p:nvPr/>
        </p:nvSpPr>
        <p:spPr>
          <a:xfrm>
            <a:off x="317858" y="236775"/>
            <a:ext cx="280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</a:t>
            </a:r>
            <a:r>
              <a:rPr lang="en-US" sz="2400"/>
              <a:t> example</a:t>
            </a:r>
            <a:endParaRPr/>
          </a:p>
        </p:txBody>
      </p:sp>
      <p:grpSp>
        <p:nvGrpSpPr>
          <p:cNvPr id="117" name="Google Shape;117;p23"/>
          <p:cNvGrpSpPr/>
          <p:nvPr/>
        </p:nvGrpSpPr>
        <p:grpSpPr>
          <a:xfrm>
            <a:off x="641299" y="1040581"/>
            <a:ext cx="7861402" cy="3350442"/>
            <a:chOff x="0" y="0"/>
            <a:chExt cx="7861402" cy="4467256"/>
          </a:xfrm>
        </p:grpSpPr>
        <p:pic>
          <p:nvPicPr>
            <p:cNvPr descr="location (1).png" id="118" name="Google Shape;118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6166" y="102020"/>
              <a:ext cx="4365236" cy="43652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23"/>
            <p:cNvSpPr txBox="1"/>
            <p:nvPr/>
          </p:nvSpPr>
          <p:spPr>
            <a:xfrm>
              <a:off x="0" y="0"/>
              <a:ext cx="3168000" cy="8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Helvetica Neue"/>
                <a:buNone/>
              </a:pPr>
              <a:r>
                <a:rPr b="1" i="0" lang="en-US" sz="3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120" name="Google Shape;120;p23"/>
            <p:cNvCxnSpPr/>
            <p:nvPr/>
          </p:nvCxnSpPr>
          <p:spPr>
            <a:xfrm>
              <a:off x="2091523" y="791715"/>
              <a:ext cx="2823000" cy="653400"/>
            </a:xfrm>
            <a:prstGeom prst="straightConnector1">
              <a:avLst/>
            </a:prstGeom>
            <a:noFill/>
            <a:ln cap="flat" cmpd="sng" w="1016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0"/>
          <p:cNvSpPr txBox="1"/>
          <p:nvPr/>
        </p:nvSpPr>
        <p:spPr>
          <a:xfrm>
            <a:off x="372292" y="772117"/>
            <a:ext cx="83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Calculation can be represented as a tree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example: fac(4)</a:t>
            </a:r>
            <a:endParaRPr sz="1800"/>
          </a:p>
        </p:txBody>
      </p:sp>
      <p:sp>
        <p:nvSpPr>
          <p:cNvPr id="629" name="Google Shape;629;p50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0" name="Google Shape;630;p5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sp>
        <p:nvSpPr>
          <p:cNvPr id="631" name="Google Shape;631;p50"/>
          <p:cNvSpPr/>
          <p:nvPr/>
        </p:nvSpPr>
        <p:spPr>
          <a:xfrm>
            <a:off x="4604900" y="19523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32" name="Google Shape;632;p50"/>
          <p:cNvSpPr txBox="1"/>
          <p:nvPr/>
        </p:nvSpPr>
        <p:spPr>
          <a:xfrm>
            <a:off x="4843800" y="24597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633" name="Google Shape;633;p50"/>
          <p:cNvCxnSpPr>
            <a:stCxn id="631" idx="3"/>
          </p:cNvCxnSpPr>
          <p:nvPr/>
        </p:nvCxnSpPr>
        <p:spPr>
          <a:xfrm flipH="1">
            <a:off x="4419456" y="21863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50"/>
          <p:cNvCxnSpPr>
            <a:stCxn id="631" idx="5"/>
            <a:endCxn id="632" idx="0"/>
          </p:cNvCxnSpPr>
          <p:nvPr/>
        </p:nvCxnSpPr>
        <p:spPr>
          <a:xfrm>
            <a:off x="4838944" y="21863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50"/>
          <p:cNvSpPr/>
          <p:nvPr/>
        </p:nvSpPr>
        <p:spPr>
          <a:xfrm>
            <a:off x="4223900" y="24095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36" name="Google Shape;636;p50"/>
          <p:cNvSpPr txBox="1"/>
          <p:nvPr/>
        </p:nvSpPr>
        <p:spPr>
          <a:xfrm>
            <a:off x="3777000" y="29169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</a:t>
            </a:r>
            <a:endParaRPr b="1"/>
          </a:p>
        </p:txBody>
      </p:sp>
      <p:sp>
        <p:nvSpPr>
          <p:cNvPr id="637" name="Google Shape;637;p50"/>
          <p:cNvSpPr txBox="1"/>
          <p:nvPr/>
        </p:nvSpPr>
        <p:spPr>
          <a:xfrm>
            <a:off x="4462800" y="29169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cxnSp>
        <p:nvCxnSpPr>
          <p:cNvPr id="638" name="Google Shape;638;p50"/>
          <p:cNvCxnSpPr>
            <a:stCxn id="635" idx="3"/>
            <a:endCxn id="636" idx="0"/>
          </p:cNvCxnSpPr>
          <p:nvPr/>
        </p:nvCxnSpPr>
        <p:spPr>
          <a:xfrm flipH="1">
            <a:off x="4038456" y="26435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0"/>
          <p:cNvCxnSpPr>
            <a:stCxn id="635" idx="5"/>
            <a:endCxn id="637" idx="0"/>
          </p:cNvCxnSpPr>
          <p:nvPr/>
        </p:nvCxnSpPr>
        <p:spPr>
          <a:xfrm>
            <a:off x="4457944" y="26435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50"/>
          <p:cNvSpPr/>
          <p:nvPr/>
        </p:nvSpPr>
        <p:spPr>
          <a:xfrm rot="5400000">
            <a:off x="4312758" y="2883570"/>
            <a:ext cx="93600" cy="81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0"/>
          <p:cNvSpPr txBox="1"/>
          <p:nvPr/>
        </p:nvSpPr>
        <p:spPr>
          <a:xfrm>
            <a:off x="4094597" y="3378632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1"/>
          <p:cNvSpPr txBox="1"/>
          <p:nvPr/>
        </p:nvSpPr>
        <p:spPr>
          <a:xfrm>
            <a:off x="372292" y="772117"/>
            <a:ext cx="839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Calculation can be represented as a tree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example: fac(4)</a:t>
            </a: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8" name="Google Shape;648;p5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sp>
        <p:nvSpPr>
          <p:cNvPr id="649" name="Google Shape;649;p51"/>
          <p:cNvSpPr/>
          <p:nvPr/>
        </p:nvSpPr>
        <p:spPr>
          <a:xfrm>
            <a:off x="4414400" y="2180913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*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50" name="Google Shape;650;p51"/>
          <p:cNvSpPr txBox="1"/>
          <p:nvPr/>
        </p:nvSpPr>
        <p:spPr>
          <a:xfrm>
            <a:off x="3967500" y="26883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6</a:t>
            </a:r>
            <a:endParaRPr b="1"/>
          </a:p>
        </p:txBody>
      </p:sp>
      <p:sp>
        <p:nvSpPr>
          <p:cNvPr id="651" name="Google Shape;651;p51"/>
          <p:cNvSpPr txBox="1"/>
          <p:nvPr/>
        </p:nvSpPr>
        <p:spPr>
          <a:xfrm>
            <a:off x="4653300" y="2688388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cxnSp>
        <p:nvCxnSpPr>
          <p:cNvPr id="652" name="Google Shape;652;p51"/>
          <p:cNvCxnSpPr>
            <a:stCxn id="649" idx="3"/>
            <a:endCxn id="650" idx="0"/>
          </p:cNvCxnSpPr>
          <p:nvPr/>
        </p:nvCxnSpPr>
        <p:spPr>
          <a:xfrm flipH="1">
            <a:off x="4228956" y="2414957"/>
            <a:ext cx="2256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1"/>
          <p:cNvCxnSpPr>
            <a:stCxn id="649" idx="5"/>
            <a:endCxn id="651" idx="0"/>
          </p:cNvCxnSpPr>
          <p:nvPr/>
        </p:nvCxnSpPr>
        <p:spPr>
          <a:xfrm>
            <a:off x="4648444" y="2414957"/>
            <a:ext cx="26640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51"/>
          <p:cNvSpPr/>
          <p:nvPr/>
        </p:nvSpPr>
        <p:spPr>
          <a:xfrm rot="5400000">
            <a:off x="4501734" y="2654970"/>
            <a:ext cx="93600" cy="818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1"/>
          <p:cNvSpPr txBox="1"/>
          <p:nvPr/>
        </p:nvSpPr>
        <p:spPr>
          <a:xfrm>
            <a:off x="4283573" y="3150032"/>
            <a:ext cx="523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</a:t>
            </a:r>
            <a:endParaRPr/>
          </a:p>
        </p:txBody>
      </p:sp>
      <p:sp>
        <p:nvSpPr>
          <p:cNvPr id="656" name="Google Shape;656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657" name="Google Shape;657;p51"/>
          <p:cNvSpPr txBox="1"/>
          <p:nvPr/>
        </p:nvSpPr>
        <p:spPr>
          <a:xfrm>
            <a:off x="3697500" y="3784700"/>
            <a:ext cx="1830000" cy="50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⇒ fac(4) = 24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 txBox="1"/>
          <p:nvPr>
            <p:ph idx="12" type="sldNum"/>
          </p:nvPr>
        </p:nvSpPr>
        <p:spPr>
          <a:xfrm>
            <a:off x="8923997" y="3720238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pic>
        <p:nvPicPr>
          <p:cNvPr descr="Screen Shot 2021-12-04 at 15.50.58.png" id="663" name="Google Shape;66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197" y="773583"/>
            <a:ext cx="6598712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2"/>
          <p:cNvSpPr/>
          <p:nvPr/>
        </p:nvSpPr>
        <p:spPr>
          <a:xfrm>
            <a:off x="422200" y="2372575"/>
            <a:ext cx="8721900" cy="237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2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66" name="Google Shape;666;p5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3"/>
          <p:cNvSpPr txBox="1"/>
          <p:nvPr>
            <p:ph idx="12" type="sldNum"/>
          </p:nvPr>
        </p:nvSpPr>
        <p:spPr>
          <a:xfrm>
            <a:off x="8923997" y="3720238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pic>
        <p:nvPicPr>
          <p:cNvPr descr="Screen Shot 2021-12-04 at 15.50.58.png" id="672" name="Google Shape;67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197" y="773583"/>
            <a:ext cx="6598712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3"/>
          <p:cNvSpPr/>
          <p:nvPr/>
        </p:nvSpPr>
        <p:spPr>
          <a:xfrm>
            <a:off x="422200" y="3533350"/>
            <a:ext cx="8721600" cy="12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3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75" name="Google Shape;675;p53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21-12-04 at 15.50.58.png" id="680" name="Google Shape;6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197" y="773583"/>
            <a:ext cx="6598712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4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2" name="Google Shape;682;p5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8" name="Google Shape;688;p5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pic>
        <p:nvPicPr>
          <p:cNvPr descr="Screen Shot 2021-12-04 at 15.52.26.png" id="689" name="Google Shape;6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200" y="800100"/>
            <a:ext cx="6550101" cy="3980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6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95" name="Google Shape;695;p5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pic>
        <p:nvPicPr>
          <p:cNvPr descr="Screen Shot 2021-12-04 at 15.52.38.png" id="696" name="Google Shape;69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200" y="800100"/>
            <a:ext cx="6550101" cy="402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02" name="Google Shape;702;p5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pic>
        <p:nvPicPr>
          <p:cNvPr descr="Screen Shot 2021-12-04 at 15.52.46.png" id="703" name="Google Shape;7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199" y="800100"/>
            <a:ext cx="6550100" cy="402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8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09" name="Google Shape;709;p5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pic>
        <p:nvPicPr>
          <p:cNvPr descr="Screen Shot 2021-12-04 at 15.49.40.png" id="710" name="Google Shape;71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200" y="800100"/>
            <a:ext cx="6550099" cy="40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9"/>
          <p:cNvSpPr/>
          <p:nvPr/>
        </p:nvSpPr>
        <p:spPr>
          <a:xfrm>
            <a:off x="-1" y="236765"/>
            <a:ext cx="5709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16" name="Google Shape;716;p5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Factorial: Recursive </a:t>
            </a:r>
            <a:r>
              <a:rPr lang="en-US" sz="2400"/>
              <a:t>Execution</a:t>
            </a:r>
            <a:endParaRPr/>
          </a:p>
        </p:txBody>
      </p:sp>
      <p:pic>
        <p:nvPicPr>
          <p:cNvPr descr="Screen Shot 2021-12-04 at 15.48.20.png" id="717" name="Google Shape;7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200" y="800100"/>
            <a:ext cx="6550101" cy="402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6" name="Google Shape;126;p24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127" name="Google Shape;127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4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129" name="Google Shape;129;p24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130" name="Google Shape;130;p24"/>
          <p:cNvSpPr/>
          <p:nvPr/>
        </p:nvSpPr>
        <p:spPr>
          <a:xfrm>
            <a:off x="0" y="236775"/>
            <a:ext cx="3120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317858" y="236775"/>
            <a:ext cx="280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</a:t>
            </a:r>
            <a:r>
              <a:rPr lang="en-US" sz="2400"/>
              <a:t> example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"/>
          <p:cNvSpPr txBox="1"/>
          <p:nvPr/>
        </p:nvSpPr>
        <p:spPr>
          <a:xfrm>
            <a:off x="272142" y="1005539"/>
            <a:ext cx="498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program being run in a machine is called a </a:t>
            </a:r>
            <a:r>
              <a:rPr b="1" lang="en-US" sz="1800"/>
              <a:t>process. </a:t>
            </a:r>
            <a:r>
              <a:rPr lang="en-US" sz="1800"/>
              <a:t>Processes require memory to run, which is organized as follows:</a:t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Code Segment (CS)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Stack Segment (SS)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Data Segment or Heap (DS)</a:t>
            </a:r>
            <a:endParaRPr sz="1800"/>
          </a:p>
        </p:txBody>
      </p:sp>
      <p:grpSp>
        <p:nvGrpSpPr>
          <p:cNvPr id="724" name="Google Shape;724;p60"/>
          <p:cNvGrpSpPr/>
          <p:nvPr/>
        </p:nvGrpSpPr>
        <p:grpSpPr>
          <a:xfrm>
            <a:off x="5454221" y="342758"/>
            <a:ext cx="3483869" cy="4458001"/>
            <a:chOff x="0" y="0"/>
            <a:chExt cx="3483869" cy="4458001"/>
          </a:xfrm>
        </p:grpSpPr>
        <p:sp>
          <p:nvSpPr>
            <p:cNvPr id="725" name="Google Shape;725;p60"/>
            <p:cNvSpPr/>
            <p:nvPr/>
          </p:nvSpPr>
          <p:spPr>
            <a:xfrm>
              <a:off x="34790" y="0"/>
              <a:ext cx="1422300" cy="358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60"/>
            <p:cNvSpPr/>
            <p:nvPr/>
          </p:nvSpPr>
          <p:spPr>
            <a:xfrm>
              <a:off x="37766" y="2800239"/>
              <a:ext cx="1408500" cy="782400"/>
            </a:xfrm>
            <a:prstGeom prst="rect">
              <a:avLst/>
            </a:prstGeom>
            <a:solidFill>
              <a:srgbClr val="8EB4E3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60"/>
            <p:cNvSpPr/>
            <p:nvPr/>
          </p:nvSpPr>
          <p:spPr>
            <a:xfrm>
              <a:off x="11616" y="0"/>
              <a:ext cx="1458300" cy="1060500"/>
            </a:xfrm>
            <a:prstGeom prst="rect">
              <a:avLst/>
            </a:prstGeom>
            <a:solidFill>
              <a:srgbClr val="DDD9C3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60"/>
            <p:cNvSpPr/>
            <p:nvPr/>
          </p:nvSpPr>
          <p:spPr>
            <a:xfrm>
              <a:off x="37766" y="1791324"/>
              <a:ext cx="1400100" cy="995400"/>
            </a:xfrm>
            <a:prstGeom prst="rect">
              <a:avLst/>
            </a:prstGeom>
            <a:solidFill>
              <a:srgbClr val="C6D9F1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60"/>
            <p:cNvSpPr txBox="1"/>
            <p:nvPr/>
          </p:nvSpPr>
          <p:spPr>
            <a:xfrm>
              <a:off x="0" y="3807022"/>
              <a:ext cx="143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Memory of process</a:t>
              </a:r>
              <a:endParaRPr/>
            </a:p>
          </p:txBody>
        </p:sp>
        <p:sp>
          <p:nvSpPr>
            <p:cNvPr id="730" name="Google Shape;730;p60"/>
            <p:cNvSpPr txBox="1"/>
            <p:nvPr/>
          </p:nvSpPr>
          <p:spPr>
            <a:xfrm>
              <a:off x="148129" y="191442"/>
              <a:ext cx="131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Program </a:t>
              </a:r>
              <a:r>
                <a:rPr lang="en-US" sz="1800"/>
                <a:t>code</a:t>
              </a:r>
              <a:r>
                <a:rPr i="0" lang="en-US" sz="1800" u="none" cap="none" strike="noStrike">
                  <a:solidFill>
                    <a:srgbClr val="000000"/>
                  </a:solidFill>
                </a:rPr>
                <a:t>  (CS)</a:t>
              </a:r>
              <a:endParaRPr/>
            </a:p>
          </p:txBody>
        </p:sp>
        <p:sp>
          <p:nvSpPr>
            <p:cNvPr id="731" name="Google Shape;731;p60"/>
            <p:cNvSpPr txBox="1"/>
            <p:nvPr/>
          </p:nvSpPr>
          <p:spPr>
            <a:xfrm>
              <a:off x="83486" y="2919783"/>
              <a:ext cx="131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700" u="none" cap="none" strike="noStrike">
                  <a:solidFill>
                    <a:srgbClr val="000000"/>
                  </a:solidFill>
                </a:rPr>
                <a:t>Stack (SP) +</a:t>
              </a:r>
              <a:endParaRPr sz="13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700" u="none" cap="none" strike="noStrike">
                  <a:solidFill>
                    <a:srgbClr val="000000"/>
                  </a:solidFill>
                </a:rPr>
                <a:t>Variables</a:t>
              </a:r>
              <a:endParaRPr sz="1300"/>
            </a:p>
          </p:txBody>
        </p:sp>
        <p:cxnSp>
          <p:nvCxnSpPr>
            <p:cNvPr id="732" name="Google Shape;732;p60"/>
            <p:cNvCxnSpPr/>
            <p:nvPr/>
          </p:nvCxnSpPr>
          <p:spPr>
            <a:xfrm>
              <a:off x="23203" y="1060475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33" name="Google Shape;733;p60"/>
            <p:cNvCxnSpPr/>
            <p:nvPr/>
          </p:nvCxnSpPr>
          <p:spPr>
            <a:xfrm>
              <a:off x="23203" y="2361858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34" name="Google Shape;734;p60"/>
            <p:cNvCxnSpPr/>
            <p:nvPr/>
          </p:nvCxnSpPr>
          <p:spPr>
            <a:xfrm>
              <a:off x="37766" y="2786633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35" name="Google Shape;735;p60"/>
            <p:cNvCxnSpPr/>
            <p:nvPr/>
          </p:nvCxnSpPr>
          <p:spPr>
            <a:xfrm>
              <a:off x="37766" y="1791324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36" name="Google Shape;736;p60"/>
            <p:cNvCxnSpPr/>
            <p:nvPr/>
          </p:nvCxnSpPr>
          <p:spPr>
            <a:xfrm>
              <a:off x="764100" y="2089483"/>
              <a:ext cx="0" cy="486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737" name="Google Shape;737;p60"/>
            <p:cNvSpPr/>
            <p:nvPr/>
          </p:nvSpPr>
          <p:spPr>
            <a:xfrm>
              <a:off x="1753806" y="2341466"/>
              <a:ext cx="1021800" cy="119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60"/>
            <p:cNvSpPr txBox="1"/>
            <p:nvPr/>
          </p:nvSpPr>
          <p:spPr>
            <a:xfrm>
              <a:off x="1819355" y="2381167"/>
              <a:ext cx="9561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Heap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Python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Memory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manager</a:t>
              </a:r>
              <a:endParaRPr/>
            </a:p>
          </p:txBody>
        </p:sp>
        <p:cxnSp>
          <p:nvCxnSpPr>
            <p:cNvPr id="739" name="Google Shape;739;p60"/>
            <p:cNvCxnSpPr/>
            <p:nvPr/>
          </p:nvCxnSpPr>
          <p:spPr>
            <a:xfrm flipH="1" rot="10800000">
              <a:off x="1357044" y="2919796"/>
              <a:ext cx="416700" cy="58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740" name="Google Shape;740;p60"/>
            <p:cNvSpPr txBox="1"/>
            <p:nvPr/>
          </p:nvSpPr>
          <p:spPr>
            <a:xfrm>
              <a:off x="1860645" y="3811501"/>
              <a:ext cx="1287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Memory of system</a:t>
              </a:r>
              <a:endParaRPr/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2599769" y="993696"/>
              <a:ext cx="884100" cy="108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60"/>
            <p:cNvSpPr txBox="1"/>
            <p:nvPr/>
          </p:nvSpPr>
          <p:spPr>
            <a:xfrm>
              <a:off x="2624532" y="1173004"/>
              <a:ext cx="834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System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memory</a:t>
              </a:r>
              <a:endParaRPr/>
            </a:p>
          </p:txBody>
        </p:sp>
        <p:cxnSp>
          <p:nvCxnSpPr>
            <p:cNvPr id="743" name="Google Shape;743;p60"/>
            <p:cNvCxnSpPr/>
            <p:nvPr/>
          </p:nvCxnSpPr>
          <p:spPr>
            <a:xfrm flipH="1" rot="10800000">
              <a:off x="2183182" y="1538582"/>
              <a:ext cx="416700" cy="7977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sp>
        <p:nvSpPr>
          <p:cNvPr id="744" name="Google Shape;744;p60"/>
          <p:cNvSpPr/>
          <p:nvPr/>
        </p:nvSpPr>
        <p:spPr>
          <a:xfrm>
            <a:off x="0" y="315675"/>
            <a:ext cx="5335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45" name="Google Shape;745;p60"/>
          <p:cNvSpPr txBox="1"/>
          <p:nvPr/>
        </p:nvSpPr>
        <p:spPr>
          <a:xfrm>
            <a:off x="1197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Intermission</a:t>
            </a:r>
            <a:r>
              <a:rPr lang="en-US" sz="2100"/>
              <a:t>: Memory of a running program</a:t>
            </a:r>
            <a:endParaRPr sz="4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/>
          <p:nvPr/>
        </p:nvSpPr>
        <p:spPr>
          <a:xfrm>
            <a:off x="272142" y="1005539"/>
            <a:ext cx="49800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program being run in a machine is called a </a:t>
            </a:r>
            <a:r>
              <a:rPr b="1" lang="en-US" sz="1800"/>
              <a:t>process. </a:t>
            </a:r>
            <a:r>
              <a:rPr lang="en-US" sz="1800"/>
              <a:t>Processes require memory to run, which is organized as follows:</a:t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Code Segment (CS)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contains executable instructions, i.e., a program loaded from hard disc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typically read-only and of fixed size	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Stack Segment (SS)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Data Segment or Heap (DS)</a:t>
            </a:r>
            <a:endParaRPr sz="1800"/>
          </a:p>
        </p:txBody>
      </p:sp>
      <p:grpSp>
        <p:nvGrpSpPr>
          <p:cNvPr id="752" name="Google Shape;752;p61"/>
          <p:cNvGrpSpPr/>
          <p:nvPr/>
        </p:nvGrpSpPr>
        <p:grpSpPr>
          <a:xfrm>
            <a:off x="5454221" y="342758"/>
            <a:ext cx="3483869" cy="4458001"/>
            <a:chOff x="0" y="0"/>
            <a:chExt cx="3483869" cy="4458001"/>
          </a:xfrm>
        </p:grpSpPr>
        <p:sp>
          <p:nvSpPr>
            <p:cNvPr id="753" name="Google Shape;753;p61"/>
            <p:cNvSpPr/>
            <p:nvPr/>
          </p:nvSpPr>
          <p:spPr>
            <a:xfrm>
              <a:off x="34790" y="0"/>
              <a:ext cx="1422300" cy="358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61"/>
            <p:cNvSpPr/>
            <p:nvPr/>
          </p:nvSpPr>
          <p:spPr>
            <a:xfrm>
              <a:off x="37766" y="2800239"/>
              <a:ext cx="1408500" cy="782400"/>
            </a:xfrm>
            <a:prstGeom prst="rect">
              <a:avLst/>
            </a:prstGeom>
            <a:solidFill>
              <a:srgbClr val="8EB4E3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11616" y="0"/>
              <a:ext cx="1458300" cy="1060500"/>
            </a:xfrm>
            <a:prstGeom prst="rect">
              <a:avLst/>
            </a:prstGeom>
            <a:solidFill>
              <a:srgbClr val="DDD9C3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37766" y="1791324"/>
              <a:ext cx="1400100" cy="995400"/>
            </a:xfrm>
            <a:prstGeom prst="rect">
              <a:avLst/>
            </a:prstGeom>
            <a:solidFill>
              <a:srgbClr val="C6D9F1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61"/>
            <p:cNvSpPr txBox="1"/>
            <p:nvPr/>
          </p:nvSpPr>
          <p:spPr>
            <a:xfrm>
              <a:off x="0" y="3807022"/>
              <a:ext cx="143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Memory of process</a:t>
              </a:r>
              <a:endParaRPr/>
            </a:p>
          </p:txBody>
        </p:sp>
        <p:sp>
          <p:nvSpPr>
            <p:cNvPr id="758" name="Google Shape;758;p61"/>
            <p:cNvSpPr txBox="1"/>
            <p:nvPr/>
          </p:nvSpPr>
          <p:spPr>
            <a:xfrm>
              <a:off x="148129" y="191442"/>
              <a:ext cx="131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Program </a:t>
              </a:r>
              <a:r>
                <a:rPr lang="en-US" sz="1800"/>
                <a:t>code</a:t>
              </a:r>
              <a:r>
                <a:rPr i="0" lang="en-US" sz="1800" u="none" cap="none" strike="noStrike">
                  <a:solidFill>
                    <a:srgbClr val="000000"/>
                  </a:solidFill>
                </a:rPr>
                <a:t>  (CS)</a:t>
              </a:r>
              <a:endParaRPr/>
            </a:p>
          </p:txBody>
        </p:sp>
        <p:sp>
          <p:nvSpPr>
            <p:cNvPr id="759" name="Google Shape;759;p61"/>
            <p:cNvSpPr txBox="1"/>
            <p:nvPr/>
          </p:nvSpPr>
          <p:spPr>
            <a:xfrm>
              <a:off x="83486" y="2919783"/>
              <a:ext cx="131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700" u="none" cap="none" strike="noStrike">
                  <a:solidFill>
                    <a:srgbClr val="000000"/>
                  </a:solidFill>
                </a:rPr>
                <a:t>Stack (SP) +</a:t>
              </a:r>
              <a:endParaRPr sz="13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700" u="none" cap="none" strike="noStrike">
                  <a:solidFill>
                    <a:srgbClr val="000000"/>
                  </a:solidFill>
                </a:rPr>
                <a:t>Variables</a:t>
              </a:r>
              <a:endParaRPr sz="1300"/>
            </a:p>
          </p:txBody>
        </p:sp>
        <p:cxnSp>
          <p:nvCxnSpPr>
            <p:cNvPr id="760" name="Google Shape;760;p61"/>
            <p:cNvCxnSpPr/>
            <p:nvPr/>
          </p:nvCxnSpPr>
          <p:spPr>
            <a:xfrm>
              <a:off x="23203" y="1060475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61" name="Google Shape;761;p61"/>
            <p:cNvCxnSpPr/>
            <p:nvPr/>
          </p:nvCxnSpPr>
          <p:spPr>
            <a:xfrm>
              <a:off x="23203" y="2361858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62" name="Google Shape;762;p61"/>
            <p:cNvCxnSpPr/>
            <p:nvPr/>
          </p:nvCxnSpPr>
          <p:spPr>
            <a:xfrm>
              <a:off x="37766" y="2786633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63" name="Google Shape;763;p61"/>
            <p:cNvCxnSpPr/>
            <p:nvPr/>
          </p:nvCxnSpPr>
          <p:spPr>
            <a:xfrm>
              <a:off x="37766" y="1791324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64" name="Google Shape;764;p61"/>
            <p:cNvCxnSpPr/>
            <p:nvPr/>
          </p:nvCxnSpPr>
          <p:spPr>
            <a:xfrm>
              <a:off x="764100" y="2089483"/>
              <a:ext cx="0" cy="486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765" name="Google Shape;765;p61"/>
            <p:cNvSpPr/>
            <p:nvPr/>
          </p:nvSpPr>
          <p:spPr>
            <a:xfrm>
              <a:off x="1753806" y="2341466"/>
              <a:ext cx="1021800" cy="119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61"/>
            <p:cNvSpPr txBox="1"/>
            <p:nvPr/>
          </p:nvSpPr>
          <p:spPr>
            <a:xfrm>
              <a:off x="1819355" y="2381167"/>
              <a:ext cx="9561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Heap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Python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Memory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manager</a:t>
              </a:r>
              <a:endParaRPr/>
            </a:p>
          </p:txBody>
        </p:sp>
        <p:cxnSp>
          <p:nvCxnSpPr>
            <p:cNvPr id="767" name="Google Shape;767;p61"/>
            <p:cNvCxnSpPr/>
            <p:nvPr/>
          </p:nvCxnSpPr>
          <p:spPr>
            <a:xfrm flipH="1" rot="10800000">
              <a:off x="1357044" y="2919796"/>
              <a:ext cx="416700" cy="58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768" name="Google Shape;768;p61"/>
            <p:cNvSpPr txBox="1"/>
            <p:nvPr/>
          </p:nvSpPr>
          <p:spPr>
            <a:xfrm>
              <a:off x="1860645" y="3811501"/>
              <a:ext cx="1287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Memory of system</a:t>
              </a:r>
              <a:endParaRPr/>
            </a:p>
          </p:txBody>
        </p:sp>
        <p:sp>
          <p:nvSpPr>
            <p:cNvPr id="769" name="Google Shape;769;p61"/>
            <p:cNvSpPr/>
            <p:nvPr/>
          </p:nvSpPr>
          <p:spPr>
            <a:xfrm>
              <a:off x="2599769" y="993696"/>
              <a:ext cx="884100" cy="108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61"/>
            <p:cNvSpPr txBox="1"/>
            <p:nvPr/>
          </p:nvSpPr>
          <p:spPr>
            <a:xfrm>
              <a:off x="2624532" y="1173004"/>
              <a:ext cx="834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System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memory</a:t>
              </a:r>
              <a:endParaRPr/>
            </a:p>
          </p:txBody>
        </p:sp>
        <p:cxnSp>
          <p:nvCxnSpPr>
            <p:cNvPr id="771" name="Google Shape;771;p61"/>
            <p:cNvCxnSpPr/>
            <p:nvPr/>
          </p:nvCxnSpPr>
          <p:spPr>
            <a:xfrm flipH="1" rot="10800000">
              <a:off x="2183182" y="1538582"/>
              <a:ext cx="416700" cy="7977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sp>
        <p:nvSpPr>
          <p:cNvPr id="772" name="Google Shape;772;p61"/>
          <p:cNvSpPr/>
          <p:nvPr/>
        </p:nvSpPr>
        <p:spPr>
          <a:xfrm>
            <a:off x="0" y="315675"/>
            <a:ext cx="51849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73" name="Google Shape;773;p61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Memory of a running program</a:t>
            </a:r>
            <a:endParaRPr sz="4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2"/>
          <p:cNvSpPr txBox="1"/>
          <p:nvPr/>
        </p:nvSpPr>
        <p:spPr>
          <a:xfrm>
            <a:off x="272142" y="1005539"/>
            <a:ext cx="4980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program being run in a machine is called a </a:t>
            </a:r>
            <a:r>
              <a:rPr b="1" lang="en-US" sz="1800"/>
              <a:t>process. </a:t>
            </a:r>
            <a:r>
              <a:rPr lang="en-US" sz="1800"/>
              <a:t>Processes require memory to run, which is organized as follows:</a:t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Code Segment (CS)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Stack Segment (SS)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contains local variables, parameters, return address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typically no execute (NX)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limited in size, e.g. 8 MB for Linux, 1 MB for Windows and Java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Data Segment or Heap (DS)</a:t>
            </a:r>
            <a:endParaRPr sz="1800"/>
          </a:p>
        </p:txBody>
      </p:sp>
      <p:grpSp>
        <p:nvGrpSpPr>
          <p:cNvPr id="780" name="Google Shape;780;p62"/>
          <p:cNvGrpSpPr/>
          <p:nvPr/>
        </p:nvGrpSpPr>
        <p:grpSpPr>
          <a:xfrm>
            <a:off x="5454221" y="342758"/>
            <a:ext cx="3483869" cy="4458001"/>
            <a:chOff x="0" y="0"/>
            <a:chExt cx="3483869" cy="4458001"/>
          </a:xfrm>
        </p:grpSpPr>
        <p:sp>
          <p:nvSpPr>
            <p:cNvPr id="781" name="Google Shape;781;p62"/>
            <p:cNvSpPr/>
            <p:nvPr/>
          </p:nvSpPr>
          <p:spPr>
            <a:xfrm>
              <a:off x="34790" y="0"/>
              <a:ext cx="1422300" cy="358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37766" y="2800239"/>
              <a:ext cx="1408500" cy="782400"/>
            </a:xfrm>
            <a:prstGeom prst="rect">
              <a:avLst/>
            </a:prstGeom>
            <a:solidFill>
              <a:srgbClr val="8EB4E3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62"/>
            <p:cNvSpPr/>
            <p:nvPr/>
          </p:nvSpPr>
          <p:spPr>
            <a:xfrm>
              <a:off x="11616" y="0"/>
              <a:ext cx="1458300" cy="1060500"/>
            </a:xfrm>
            <a:prstGeom prst="rect">
              <a:avLst/>
            </a:prstGeom>
            <a:solidFill>
              <a:srgbClr val="DDD9C3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62"/>
            <p:cNvSpPr/>
            <p:nvPr/>
          </p:nvSpPr>
          <p:spPr>
            <a:xfrm>
              <a:off x="37766" y="1791324"/>
              <a:ext cx="1400100" cy="995400"/>
            </a:xfrm>
            <a:prstGeom prst="rect">
              <a:avLst/>
            </a:prstGeom>
            <a:solidFill>
              <a:srgbClr val="C6D9F1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62"/>
            <p:cNvSpPr txBox="1"/>
            <p:nvPr/>
          </p:nvSpPr>
          <p:spPr>
            <a:xfrm>
              <a:off x="0" y="3807022"/>
              <a:ext cx="143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Memory of process</a:t>
              </a:r>
              <a:endParaRPr/>
            </a:p>
          </p:txBody>
        </p:sp>
        <p:sp>
          <p:nvSpPr>
            <p:cNvPr id="786" name="Google Shape;786;p62"/>
            <p:cNvSpPr txBox="1"/>
            <p:nvPr/>
          </p:nvSpPr>
          <p:spPr>
            <a:xfrm>
              <a:off x="148129" y="191442"/>
              <a:ext cx="131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Program </a:t>
              </a:r>
              <a:r>
                <a:rPr lang="en-US" sz="1800"/>
                <a:t>code</a:t>
              </a:r>
              <a:r>
                <a:rPr i="0" lang="en-US" sz="1800" u="none" cap="none" strike="noStrike">
                  <a:solidFill>
                    <a:srgbClr val="000000"/>
                  </a:solidFill>
                </a:rPr>
                <a:t>  (CS)</a:t>
              </a:r>
              <a:endParaRPr/>
            </a:p>
          </p:txBody>
        </p:sp>
        <p:sp>
          <p:nvSpPr>
            <p:cNvPr id="787" name="Google Shape;787;p62"/>
            <p:cNvSpPr txBox="1"/>
            <p:nvPr/>
          </p:nvSpPr>
          <p:spPr>
            <a:xfrm>
              <a:off x="83486" y="2919783"/>
              <a:ext cx="131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700" u="none" cap="none" strike="noStrike">
                  <a:solidFill>
                    <a:srgbClr val="000000"/>
                  </a:solidFill>
                </a:rPr>
                <a:t>Stack (SP) +</a:t>
              </a:r>
              <a:endParaRPr sz="13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700" u="none" cap="none" strike="noStrike">
                  <a:solidFill>
                    <a:srgbClr val="000000"/>
                  </a:solidFill>
                </a:rPr>
                <a:t>Variables</a:t>
              </a:r>
              <a:endParaRPr sz="1300"/>
            </a:p>
          </p:txBody>
        </p:sp>
        <p:cxnSp>
          <p:nvCxnSpPr>
            <p:cNvPr id="788" name="Google Shape;788;p62"/>
            <p:cNvCxnSpPr/>
            <p:nvPr/>
          </p:nvCxnSpPr>
          <p:spPr>
            <a:xfrm>
              <a:off x="23203" y="1060475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89" name="Google Shape;789;p62"/>
            <p:cNvCxnSpPr/>
            <p:nvPr/>
          </p:nvCxnSpPr>
          <p:spPr>
            <a:xfrm>
              <a:off x="23203" y="2361858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90" name="Google Shape;790;p62"/>
            <p:cNvCxnSpPr/>
            <p:nvPr/>
          </p:nvCxnSpPr>
          <p:spPr>
            <a:xfrm>
              <a:off x="37766" y="2786633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91" name="Google Shape;791;p62"/>
            <p:cNvCxnSpPr/>
            <p:nvPr/>
          </p:nvCxnSpPr>
          <p:spPr>
            <a:xfrm>
              <a:off x="37766" y="1791324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792" name="Google Shape;792;p62"/>
            <p:cNvCxnSpPr/>
            <p:nvPr/>
          </p:nvCxnSpPr>
          <p:spPr>
            <a:xfrm>
              <a:off x="764100" y="2089483"/>
              <a:ext cx="0" cy="486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793" name="Google Shape;793;p62"/>
            <p:cNvSpPr/>
            <p:nvPr/>
          </p:nvSpPr>
          <p:spPr>
            <a:xfrm>
              <a:off x="1753806" y="2341466"/>
              <a:ext cx="1021800" cy="119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62"/>
            <p:cNvSpPr txBox="1"/>
            <p:nvPr/>
          </p:nvSpPr>
          <p:spPr>
            <a:xfrm>
              <a:off x="1819355" y="2381167"/>
              <a:ext cx="9561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Heap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Python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Memory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manager</a:t>
              </a:r>
              <a:endParaRPr/>
            </a:p>
          </p:txBody>
        </p:sp>
        <p:cxnSp>
          <p:nvCxnSpPr>
            <p:cNvPr id="795" name="Google Shape;795;p62"/>
            <p:cNvCxnSpPr/>
            <p:nvPr/>
          </p:nvCxnSpPr>
          <p:spPr>
            <a:xfrm flipH="1" rot="10800000">
              <a:off x="1357044" y="2919796"/>
              <a:ext cx="416700" cy="58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796" name="Google Shape;796;p62"/>
            <p:cNvSpPr txBox="1"/>
            <p:nvPr/>
          </p:nvSpPr>
          <p:spPr>
            <a:xfrm>
              <a:off x="1860645" y="3811501"/>
              <a:ext cx="1287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Memory of system</a:t>
              </a:r>
              <a:endParaRPr/>
            </a:p>
          </p:txBody>
        </p:sp>
        <p:sp>
          <p:nvSpPr>
            <p:cNvPr id="797" name="Google Shape;797;p62"/>
            <p:cNvSpPr/>
            <p:nvPr/>
          </p:nvSpPr>
          <p:spPr>
            <a:xfrm>
              <a:off x="2599769" y="993696"/>
              <a:ext cx="884100" cy="108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62"/>
            <p:cNvSpPr txBox="1"/>
            <p:nvPr/>
          </p:nvSpPr>
          <p:spPr>
            <a:xfrm>
              <a:off x="2624532" y="1173004"/>
              <a:ext cx="834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System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memory</a:t>
              </a:r>
              <a:endParaRPr/>
            </a:p>
          </p:txBody>
        </p:sp>
        <p:cxnSp>
          <p:nvCxnSpPr>
            <p:cNvPr id="799" name="Google Shape;799;p62"/>
            <p:cNvCxnSpPr/>
            <p:nvPr/>
          </p:nvCxnSpPr>
          <p:spPr>
            <a:xfrm flipH="1" rot="10800000">
              <a:off x="2183182" y="1538582"/>
              <a:ext cx="416700" cy="7977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sp>
        <p:nvSpPr>
          <p:cNvPr id="800" name="Google Shape;800;p62"/>
          <p:cNvSpPr/>
          <p:nvPr/>
        </p:nvSpPr>
        <p:spPr>
          <a:xfrm>
            <a:off x="0" y="315675"/>
            <a:ext cx="51849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01" name="Google Shape;801;p6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Memory of a running program</a:t>
            </a:r>
            <a:endParaRPr sz="4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3"/>
          <p:cNvSpPr txBox="1"/>
          <p:nvPr/>
        </p:nvSpPr>
        <p:spPr>
          <a:xfrm>
            <a:off x="272142" y="1005539"/>
            <a:ext cx="4980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 program being run in a machine is called a </a:t>
            </a:r>
            <a:r>
              <a:rPr b="1" lang="en-US" sz="1800"/>
              <a:t>process. </a:t>
            </a:r>
            <a:r>
              <a:rPr lang="en-US" sz="1800"/>
              <a:t>Processes require memory to run, which is organized as follows:</a:t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Code Segment (CS)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Stack Segment (SS)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Data Segment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 or Heap (DS)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contains global data; Python manages all objects in a (private) heap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typically no execute (NX)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size is limited by main memory (RAM) or by explicit parameter when run</a:t>
            </a:r>
            <a:endParaRPr sz="1800"/>
          </a:p>
        </p:txBody>
      </p:sp>
      <p:grpSp>
        <p:nvGrpSpPr>
          <p:cNvPr id="808" name="Google Shape;808;p63"/>
          <p:cNvGrpSpPr/>
          <p:nvPr/>
        </p:nvGrpSpPr>
        <p:grpSpPr>
          <a:xfrm>
            <a:off x="5454221" y="342758"/>
            <a:ext cx="3483869" cy="4458001"/>
            <a:chOff x="0" y="0"/>
            <a:chExt cx="3483869" cy="4458001"/>
          </a:xfrm>
        </p:grpSpPr>
        <p:sp>
          <p:nvSpPr>
            <p:cNvPr id="809" name="Google Shape;809;p63"/>
            <p:cNvSpPr/>
            <p:nvPr/>
          </p:nvSpPr>
          <p:spPr>
            <a:xfrm>
              <a:off x="34790" y="0"/>
              <a:ext cx="1422300" cy="3582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37766" y="2800239"/>
              <a:ext cx="1408500" cy="782400"/>
            </a:xfrm>
            <a:prstGeom prst="rect">
              <a:avLst/>
            </a:prstGeom>
            <a:solidFill>
              <a:srgbClr val="8EB4E3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11616" y="0"/>
              <a:ext cx="1458300" cy="1060500"/>
            </a:xfrm>
            <a:prstGeom prst="rect">
              <a:avLst/>
            </a:prstGeom>
            <a:solidFill>
              <a:srgbClr val="DDD9C3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37766" y="1791324"/>
              <a:ext cx="1400100" cy="995400"/>
            </a:xfrm>
            <a:prstGeom prst="rect">
              <a:avLst/>
            </a:prstGeom>
            <a:solidFill>
              <a:srgbClr val="C6D9F1"/>
            </a:solidFill>
            <a:ln cap="flat" cmpd="sng" w="9525">
              <a:solidFill>
                <a:srgbClr val="4A7E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63"/>
            <p:cNvSpPr txBox="1"/>
            <p:nvPr/>
          </p:nvSpPr>
          <p:spPr>
            <a:xfrm>
              <a:off x="0" y="3807022"/>
              <a:ext cx="1431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Memory of process</a:t>
              </a:r>
              <a:endParaRPr/>
            </a:p>
          </p:txBody>
        </p:sp>
        <p:sp>
          <p:nvSpPr>
            <p:cNvPr id="814" name="Google Shape;814;p63"/>
            <p:cNvSpPr txBox="1"/>
            <p:nvPr/>
          </p:nvSpPr>
          <p:spPr>
            <a:xfrm>
              <a:off x="148129" y="191442"/>
              <a:ext cx="131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Program </a:t>
              </a:r>
              <a:r>
                <a:rPr lang="en-US" sz="1800"/>
                <a:t>code</a:t>
              </a:r>
              <a:r>
                <a:rPr i="0" lang="en-US" sz="1800" u="none" cap="none" strike="noStrike">
                  <a:solidFill>
                    <a:srgbClr val="000000"/>
                  </a:solidFill>
                </a:rPr>
                <a:t>  (CS)</a:t>
              </a:r>
              <a:endParaRPr/>
            </a:p>
          </p:txBody>
        </p:sp>
        <p:sp>
          <p:nvSpPr>
            <p:cNvPr id="815" name="Google Shape;815;p63"/>
            <p:cNvSpPr txBox="1"/>
            <p:nvPr/>
          </p:nvSpPr>
          <p:spPr>
            <a:xfrm>
              <a:off x="83486" y="2919783"/>
              <a:ext cx="131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700" u="none" cap="none" strike="noStrike">
                  <a:solidFill>
                    <a:srgbClr val="000000"/>
                  </a:solidFill>
                </a:rPr>
                <a:t>Stack (SP) +</a:t>
              </a:r>
              <a:endParaRPr sz="13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700" u="none" cap="none" strike="noStrike">
                  <a:solidFill>
                    <a:srgbClr val="000000"/>
                  </a:solidFill>
                </a:rPr>
                <a:t>Variables</a:t>
              </a:r>
              <a:endParaRPr sz="1300"/>
            </a:p>
          </p:txBody>
        </p:sp>
        <p:cxnSp>
          <p:nvCxnSpPr>
            <p:cNvPr id="816" name="Google Shape;816;p63"/>
            <p:cNvCxnSpPr/>
            <p:nvPr/>
          </p:nvCxnSpPr>
          <p:spPr>
            <a:xfrm>
              <a:off x="23203" y="1060475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817" name="Google Shape;817;p63"/>
            <p:cNvCxnSpPr/>
            <p:nvPr/>
          </p:nvCxnSpPr>
          <p:spPr>
            <a:xfrm>
              <a:off x="23203" y="2361858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818" name="Google Shape;818;p63"/>
            <p:cNvCxnSpPr/>
            <p:nvPr/>
          </p:nvCxnSpPr>
          <p:spPr>
            <a:xfrm>
              <a:off x="37766" y="2786633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819" name="Google Shape;819;p63"/>
            <p:cNvCxnSpPr/>
            <p:nvPr/>
          </p:nvCxnSpPr>
          <p:spPr>
            <a:xfrm>
              <a:off x="37766" y="1791324"/>
              <a:ext cx="14223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820" name="Google Shape;820;p63"/>
            <p:cNvCxnSpPr/>
            <p:nvPr/>
          </p:nvCxnSpPr>
          <p:spPr>
            <a:xfrm>
              <a:off x="764100" y="2089483"/>
              <a:ext cx="0" cy="4863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821" name="Google Shape;821;p63"/>
            <p:cNvSpPr/>
            <p:nvPr/>
          </p:nvSpPr>
          <p:spPr>
            <a:xfrm>
              <a:off x="1753806" y="2341466"/>
              <a:ext cx="1021800" cy="119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63"/>
            <p:cNvSpPr txBox="1"/>
            <p:nvPr/>
          </p:nvSpPr>
          <p:spPr>
            <a:xfrm>
              <a:off x="1819355" y="2381167"/>
              <a:ext cx="9561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Heap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Python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Memory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manager</a:t>
              </a:r>
              <a:endParaRPr/>
            </a:p>
          </p:txBody>
        </p:sp>
        <p:cxnSp>
          <p:nvCxnSpPr>
            <p:cNvPr id="823" name="Google Shape;823;p63"/>
            <p:cNvCxnSpPr/>
            <p:nvPr/>
          </p:nvCxnSpPr>
          <p:spPr>
            <a:xfrm flipH="1" rot="10800000">
              <a:off x="1357044" y="2919796"/>
              <a:ext cx="416700" cy="58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824" name="Google Shape;824;p63"/>
            <p:cNvSpPr txBox="1"/>
            <p:nvPr/>
          </p:nvSpPr>
          <p:spPr>
            <a:xfrm>
              <a:off x="1860645" y="3811501"/>
              <a:ext cx="1287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Memory of system</a:t>
              </a:r>
              <a:endParaRPr/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2599769" y="993696"/>
              <a:ext cx="884100" cy="108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63"/>
            <p:cNvSpPr txBox="1"/>
            <p:nvPr/>
          </p:nvSpPr>
          <p:spPr>
            <a:xfrm>
              <a:off x="2624532" y="1173004"/>
              <a:ext cx="834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System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i="0" lang="en-US" sz="1600" u="none" cap="none" strike="noStrike">
                  <a:solidFill>
                    <a:srgbClr val="000000"/>
                  </a:solidFill>
                </a:rPr>
                <a:t>memory</a:t>
              </a:r>
              <a:endParaRPr/>
            </a:p>
          </p:txBody>
        </p:sp>
        <p:cxnSp>
          <p:nvCxnSpPr>
            <p:cNvPr id="827" name="Google Shape;827;p63"/>
            <p:cNvCxnSpPr/>
            <p:nvPr/>
          </p:nvCxnSpPr>
          <p:spPr>
            <a:xfrm flipH="1" rot="10800000">
              <a:off x="2183182" y="1538582"/>
              <a:ext cx="416700" cy="7977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81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sp>
        <p:nvSpPr>
          <p:cNvPr id="828" name="Google Shape;828;p63"/>
          <p:cNvSpPr/>
          <p:nvPr/>
        </p:nvSpPr>
        <p:spPr>
          <a:xfrm>
            <a:off x="0" y="315675"/>
            <a:ext cx="51849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29" name="Google Shape;829;p63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Memory of a running program</a:t>
            </a:r>
            <a:endParaRPr sz="4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4"/>
          <p:cNvSpPr txBox="1"/>
          <p:nvPr/>
        </p:nvSpPr>
        <p:spPr>
          <a:xfrm>
            <a:off x="372292" y="924517"/>
            <a:ext cx="83994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lang="en-US" sz="1800"/>
              <a:t>Recursion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uses the program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stack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parameters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return address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local variables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return values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stack grows and shrinks automatically with every method call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BUT has a maxim</a:t>
            </a:r>
            <a:r>
              <a:rPr lang="en-US" sz="1800"/>
              <a:t>um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size</a:t>
            </a:r>
            <a:r>
              <a:rPr lang="en-US" sz="1800"/>
              <a:t>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stack overflow</a:t>
            </a:r>
            <a:r>
              <a:rPr lang="en-US" sz="1800"/>
              <a:t>s are possible!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Warning: Recursion in functions easily lead to stack overflow</a:t>
            </a:r>
            <a:endParaRPr b="1" sz="1800"/>
          </a:p>
        </p:txBody>
      </p:sp>
      <p:sp>
        <p:nvSpPr>
          <p:cNvPr id="835" name="Google Shape;835;p64"/>
          <p:cNvSpPr/>
          <p:nvPr/>
        </p:nvSpPr>
        <p:spPr>
          <a:xfrm>
            <a:off x="-1" y="236765"/>
            <a:ext cx="5850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36" name="Google Shape;836;p6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Recursion: Implementation in memory</a:t>
            </a:r>
            <a:endParaRPr/>
          </a:p>
        </p:txBody>
      </p:sp>
      <p:pic>
        <p:nvPicPr>
          <p:cNvPr id="837" name="Google Shape;8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825" y="3839050"/>
            <a:ext cx="5176701" cy="10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5"/>
          <p:cNvSpPr/>
          <p:nvPr/>
        </p:nvSpPr>
        <p:spPr>
          <a:xfrm>
            <a:off x="-1" y="236765"/>
            <a:ext cx="58503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43" name="Google Shape;843;p6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Memes warned you about recursion</a:t>
            </a:r>
            <a:endParaRPr/>
          </a:p>
        </p:txBody>
      </p:sp>
      <p:sp>
        <p:nvSpPr>
          <p:cNvPr id="844" name="Google Shape;844;p65"/>
          <p:cNvSpPr txBox="1"/>
          <p:nvPr/>
        </p:nvSpPr>
        <p:spPr>
          <a:xfrm>
            <a:off x="375450" y="949375"/>
            <a:ext cx="7750800" cy="1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</a:rPr>
              <a:t>3 Steps to being a good Programmer</a:t>
            </a:r>
            <a:endParaRPr b="1"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Avoid recursion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Repeat steps 1 and 2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Always have an exit condition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Beware of being off by one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45" name="Google Shape;8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200" y="1566700"/>
            <a:ext cx="4252375" cy="28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5"/>
          <p:cNvPicPr preferRelativeResize="0"/>
          <p:nvPr/>
        </p:nvPicPr>
        <p:blipFill rotWithShape="1">
          <a:blip r:embed="rId4">
            <a:alphaModFix/>
          </a:blip>
          <a:srcRect b="5024" l="0" r="0" t="0"/>
          <a:stretch/>
        </p:blipFill>
        <p:spPr>
          <a:xfrm>
            <a:off x="878500" y="2705550"/>
            <a:ext cx="3169575" cy="21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6"/>
          <p:cNvSpPr/>
          <p:nvPr/>
        </p:nvSpPr>
        <p:spPr>
          <a:xfrm>
            <a:off x="2" y="236765"/>
            <a:ext cx="1850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52" name="Google Shape;852;p66"/>
          <p:cNvSpPr txBox="1"/>
          <p:nvPr/>
        </p:nvSpPr>
        <p:spPr>
          <a:xfrm>
            <a:off x="372292" y="772117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BFBFBF"/>
                </a:solidFill>
              </a:rPr>
              <a:t>Recursion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Recursive Algorithms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FBFBF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BFBFBF"/>
                </a:solidFill>
              </a:rPr>
              <a:t>Dynamic Programming</a:t>
            </a:r>
            <a:endParaRPr/>
          </a:p>
        </p:txBody>
      </p:sp>
      <p:sp>
        <p:nvSpPr>
          <p:cNvPr id="853" name="Google Shape;853;p66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Outline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7"/>
          <p:cNvSpPr/>
          <p:nvPr/>
        </p:nvSpPr>
        <p:spPr>
          <a:xfrm>
            <a:off x="1" y="236775"/>
            <a:ext cx="47670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59" name="Google Shape;859;p6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The Greatest Common Divisor</a:t>
            </a:r>
            <a:endParaRPr/>
          </a:p>
        </p:txBody>
      </p:sp>
      <p:sp>
        <p:nvSpPr>
          <p:cNvPr id="860" name="Google Shape;860;p67"/>
          <p:cNvSpPr/>
          <p:nvPr/>
        </p:nvSpPr>
        <p:spPr>
          <a:xfrm>
            <a:off x="453900" y="152129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7"/>
          <p:cNvSpPr/>
          <p:nvPr/>
        </p:nvSpPr>
        <p:spPr>
          <a:xfrm>
            <a:off x="453900" y="1827747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7"/>
          <p:cNvSpPr/>
          <p:nvPr/>
        </p:nvSpPr>
        <p:spPr>
          <a:xfrm>
            <a:off x="453900" y="2134197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7"/>
          <p:cNvSpPr/>
          <p:nvPr/>
        </p:nvSpPr>
        <p:spPr>
          <a:xfrm>
            <a:off x="453900" y="2440648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7"/>
          <p:cNvSpPr/>
          <p:nvPr/>
        </p:nvSpPr>
        <p:spPr>
          <a:xfrm>
            <a:off x="453900" y="2747099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7"/>
          <p:cNvSpPr/>
          <p:nvPr/>
        </p:nvSpPr>
        <p:spPr>
          <a:xfrm>
            <a:off x="453900" y="3024470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7"/>
          <p:cNvSpPr/>
          <p:nvPr/>
        </p:nvSpPr>
        <p:spPr>
          <a:xfrm>
            <a:off x="453900" y="3330920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7"/>
          <p:cNvSpPr/>
          <p:nvPr/>
        </p:nvSpPr>
        <p:spPr>
          <a:xfrm>
            <a:off x="453900" y="3637371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7"/>
          <p:cNvSpPr/>
          <p:nvPr/>
        </p:nvSpPr>
        <p:spPr>
          <a:xfrm>
            <a:off x="1748680" y="2134210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7"/>
          <p:cNvSpPr/>
          <p:nvPr/>
        </p:nvSpPr>
        <p:spPr>
          <a:xfrm>
            <a:off x="1748680" y="2411581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67"/>
          <p:cNvSpPr/>
          <p:nvPr/>
        </p:nvSpPr>
        <p:spPr>
          <a:xfrm>
            <a:off x="1748680" y="2718032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7"/>
          <p:cNvSpPr/>
          <p:nvPr/>
        </p:nvSpPr>
        <p:spPr>
          <a:xfrm>
            <a:off x="1748680" y="3024482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7"/>
          <p:cNvSpPr/>
          <p:nvPr/>
        </p:nvSpPr>
        <p:spPr>
          <a:xfrm>
            <a:off x="1748680" y="3330933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7"/>
          <p:cNvSpPr/>
          <p:nvPr/>
        </p:nvSpPr>
        <p:spPr>
          <a:xfrm>
            <a:off x="1748680" y="3637383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7"/>
          <p:cNvSpPr/>
          <p:nvPr/>
        </p:nvSpPr>
        <p:spPr>
          <a:xfrm>
            <a:off x="3569025" y="336044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7"/>
          <p:cNvSpPr/>
          <p:nvPr/>
        </p:nvSpPr>
        <p:spPr>
          <a:xfrm>
            <a:off x="3569025" y="366689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7"/>
          <p:cNvSpPr/>
          <p:nvPr/>
        </p:nvSpPr>
        <p:spPr>
          <a:xfrm>
            <a:off x="3569025" y="3360454"/>
            <a:ext cx="1061400" cy="612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7"/>
          <p:cNvSpPr/>
          <p:nvPr/>
        </p:nvSpPr>
        <p:spPr>
          <a:xfrm>
            <a:off x="3569025" y="274739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7"/>
          <p:cNvSpPr/>
          <p:nvPr/>
        </p:nvSpPr>
        <p:spPr>
          <a:xfrm>
            <a:off x="3569025" y="305384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7"/>
          <p:cNvSpPr/>
          <p:nvPr/>
        </p:nvSpPr>
        <p:spPr>
          <a:xfrm>
            <a:off x="3569025" y="2747404"/>
            <a:ext cx="1061400" cy="612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7"/>
          <p:cNvSpPr/>
          <p:nvPr/>
        </p:nvSpPr>
        <p:spPr>
          <a:xfrm>
            <a:off x="3569025" y="213434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7"/>
          <p:cNvSpPr/>
          <p:nvPr/>
        </p:nvSpPr>
        <p:spPr>
          <a:xfrm>
            <a:off x="3569025" y="244079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7"/>
          <p:cNvSpPr/>
          <p:nvPr/>
        </p:nvSpPr>
        <p:spPr>
          <a:xfrm>
            <a:off x="3569025" y="2134354"/>
            <a:ext cx="1061400" cy="612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7"/>
          <p:cNvSpPr/>
          <p:nvPr/>
        </p:nvSpPr>
        <p:spPr>
          <a:xfrm>
            <a:off x="3569025" y="152129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7"/>
          <p:cNvSpPr/>
          <p:nvPr/>
        </p:nvSpPr>
        <p:spPr>
          <a:xfrm>
            <a:off x="3569025" y="182774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67"/>
          <p:cNvSpPr/>
          <p:nvPr/>
        </p:nvSpPr>
        <p:spPr>
          <a:xfrm>
            <a:off x="3569025" y="1521304"/>
            <a:ext cx="1061400" cy="612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7"/>
          <p:cNvSpPr/>
          <p:nvPr/>
        </p:nvSpPr>
        <p:spPr>
          <a:xfrm>
            <a:off x="4826088" y="336029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7"/>
          <p:cNvSpPr/>
          <p:nvPr/>
        </p:nvSpPr>
        <p:spPr>
          <a:xfrm>
            <a:off x="4826088" y="366674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7"/>
          <p:cNvSpPr/>
          <p:nvPr/>
        </p:nvSpPr>
        <p:spPr>
          <a:xfrm>
            <a:off x="4826088" y="3360304"/>
            <a:ext cx="1061400" cy="612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7"/>
          <p:cNvSpPr/>
          <p:nvPr/>
        </p:nvSpPr>
        <p:spPr>
          <a:xfrm>
            <a:off x="4826088" y="274724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7"/>
          <p:cNvSpPr/>
          <p:nvPr/>
        </p:nvSpPr>
        <p:spPr>
          <a:xfrm>
            <a:off x="4826088" y="305369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7"/>
          <p:cNvSpPr/>
          <p:nvPr/>
        </p:nvSpPr>
        <p:spPr>
          <a:xfrm>
            <a:off x="4826088" y="2747254"/>
            <a:ext cx="1061400" cy="612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7"/>
          <p:cNvSpPr/>
          <p:nvPr/>
        </p:nvSpPr>
        <p:spPr>
          <a:xfrm>
            <a:off x="4826088" y="213419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7"/>
          <p:cNvSpPr/>
          <p:nvPr/>
        </p:nvSpPr>
        <p:spPr>
          <a:xfrm>
            <a:off x="4826088" y="244064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7"/>
          <p:cNvSpPr/>
          <p:nvPr/>
        </p:nvSpPr>
        <p:spPr>
          <a:xfrm>
            <a:off x="4826088" y="2134204"/>
            <a:ext cx="1061400" cy="612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7"/>
          <p:cNvSpPr/>
          <p:nvPr/>
        </p:nvSpPr>
        <p:spPr>
          <a:xfrm>
            <a:off x="7750955" y="305399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7"/>
          <p:cNvSpPr/>
          <p:nvPr/>
        </p:nvSpPr>
        <p:spPr>
          <a:xfrm>
            <a:off x="7750955" y="336044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7"/>
          <p:cNvSpPr/>
          <p:nvPr/>
        </p:nvSpPr>
        <p:spPr>
          <a:xfrm>
            <a:off x="7750955" y="366689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7"/>
          <p:cNvSpPr/>
          <p:nvPr/>
        </p:nvSpPr>
        <p:spPr>
          <a:xfrm>
            <a:off x="7750950" y="3054148"/>
            <a:ext cx="1061400" cy="91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7"/>
          <p:cNvSpPr/>
          <p:nvPr/>
        </p:nvSpPr>
        <p:spPr>
          <a:xfrm>
            <a:off x="7750955" y="213434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7"/>
          <p:cNvSpPr/>
          <p:nvPr/>
        </p:nvSpPr>
        <p:spPr>
          <a:xfrm>
            <a:off x="7750955" y="2440795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7"/>
          <p:cNvSpPr/>
          <p:nvPr/>
        </p:nvSpPr>
        <p:spPr>
          <a:xfrm>
            <a:off x="7750955" y="2747246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7"/>
          <p:cNvSpPr/>
          <p:nvPr/>
        </p:nvSpPr>
        <p:spPr>
          <a:xfrm>
            <a:off x="7750950" y="2134498"/>
            <a:ext cx="1061400" cy="91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7"/>
          <p:cNvSpPr txBox="1"/>
          <p:nvPr/>
        </p:nvSpPr>
        <p:spPr>
          <a:xfrm>
            <a:off x="453900" y="3972900"/>
            <a:ext cx="10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8/1=8</a:t>
            </a:r>
            <a:endParaRPr sz="1800"/>
          </a:p>
        </p:txBody>
      </p:sp>
      <p:sp>
        <p:nvSpPr>
          <p:cNvPr id="904" name="Google Shape;904;p67"/>
          <p:cNvSpPr txBox="1"/>
          <p:nvPr/>
        </p:nvSpPr>
        <p:spPr>
          <a:xfrm>
            <a:off x="7750950" y="3993025"/>
            <a:ext cx="10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6/3=2</a:t>
            </a:r>
            <a:endParaRPr sz="1800"/>
          </a:p>
        </p:txBody>
      </p:sp>
      <p:sp>
        <p:nvSpPr>
          <p:cNvPr id="905" name="Google Shape;905;p67"/>
          <p:cNvSpPr/>
          <p:nvPr/>
        </p:nvSpPr>
        <p:spPr>
          <a:xfrm>
            <a:off x="6506655" y="3053920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7"/>
          <p:cNvSpPr/>
          <p:nvPr/>
        </p:nvSpPr>
        <p:spPr>
          <a:xfrm>
            <a:off x="6506655" y="3360370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7"/>
          <p:cNvSpPr/>
          <p:nvPr/>
        </p:nvSpPr>
        <p:spPr>
          <a:xfrm>
            <a:off x="6506655" y="3666821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7"/>
          <p:cNvSpPr/>
          <p:nvPr/>
        </p:nvSpPr>
        <p:spPr>
          <a:xfrm>
            <a:off x="6506650" y="3054073"/>
            <a:ext cx="1061400" cy="91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7"/>
          <p:cNvSpPr/>
          <p:nvPr/>
        </p:nvSpPr>
        <p:spPr>
          <a:xfrm>
            <a:off x="6506655" y="2134270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7"/>
          <p:cNvSpPr/>
          <p:nvPr/>
        </p:nvSpPr>
        <p:spPr>
          <a:xfrm>
            <a:off x="6506655" y="2440720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7"/>
          <p:cNvSpPr/>
          <p:nvPr/>
        </p:nvSpPr>
        <p:spPr>
          <a:xfrm>
            <a:off x="6506655" y="2747171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7"/>
          <p:cNvSpPr/>
          <p:nvPr/>
        </p:nvSpPr>
        <p:spPr>
          <a:xfrm>
            <a:off x="6506650" y="2134423"/>
            <a:ext cx="1061400" cy="91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67"/>
          <p:cNvSpPr/>
          <p:nvPr/>
        </p:nvSpPr>
        <p:spPr>
          <a:xfrm>
            <a:off x="6506655" y="1521070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7"/>
          <p:cNvSpPr/>
          <p:nvPr/>
        </p:nvSpPr>
        <p:spPr>
          <a:xfrm>
            <a:off x="6506655" y="1827521"/>
            <a:ext cx="1061400" cy="306600"/>
          </a:xfrm>
          <a:prstGeom prst="rect">
            <a:avLst/>
          </a:prstGeom>
          <a:solidFill>
            <a:srgbClr val="CDEFF9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7"/>
          <p:cNvSpPr/>
          <p:nvPr/>
        </p:nvSpPr>
        <p:spPr>
          <a:xfrm>
            <a:off x="6506650" y="1214773"/>
            <a:ext cx="1061400" cy="91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7"/>
          <p:cNvSpPr txBox="1"/>
          <p:nvPr/>
        </p:nvSpPr>
        <p:spPr>
          <a:xfrm>
            <a:off x="1748675" y="3943825"/>
            <a:ext cx="10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</a:t>
            </a:r>
            <a:r>
              <a:rPr lang="en-US" sz="1800"/>
              <a:t>/1=6</a:t>
            </a:r>
            <a:endParaRPr sz="1800"/>
          </a:p>
        </p:txBody>
      </p:sp>
      <p:sp>
        <p:nvSpPr>
          <p:cNvPr id="917" name="Google Shape;917;p67"/>
          <p:cNvSpPr txBox="1"/>
          <p:nvPr/>
        </p:nvSpPr>
        <p:spPr>
          <a:xfrm>
            <a:off x="3569025" y="3973500"/>
            <a:ext cx="10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8/2=4</a:t>
            </a:r>
            <a:endParaRPr sz="1800"/>
          </a:p>
        </p:txBody>
      </p:sp>
      <p:sp>
        <p:nvSpPr>
          <p:cNvPr id="918" name="Google Shape;918;p67"/>
          <p:cNvSpPr txBox="1"/>
          <p:nvPr/>
        </p:nvSpPr>
        <p:spPr>
          <a:xfrm>
            <a:off x="4826100" y="3973350"/>
            <a:ext cx="106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6</a:t>
            </a:r>
            <a:r>
              <a:rPr lang="en-US" sz="1800"/>
              <a:t>/2=3</a:t>
            </a:r>
            <a:endParaRPr sz="1800"/>
          </a:p>
        </p:txBody>
      </p:sp>
      <p:sp>
        <p:nvSpPr>
          <p:cNvPr id="919" name="Google Shape;919;p67"/>
          <p:cNvSpPr txBox="1"/>
          <p:nvPr/>
        </p:nvSpPr>
        <p:spPr>
          <a:xfrm>
            <a:off x="6389650" y="3973575"/>
            <a:ext cx="13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8/3=2.66…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8"/>
          <p:cNvSpPr/>
          <p:nvPr/>
        </p:nvSpPr>
        <p:spPr>
          <a:xfrm>
            <a:off x="1" y="236775"/>
            <a:ext cx="47670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25" name="Google Shape;925;p6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Euclid’s algorithm</a:t>
            </a:r>
            <a:endParaRPr/>
          </a:p>
        </p:txBody>
      </p:sp>
      <p:sp>
        <p:nvSpPr>
          <p:cNvPr id="926" name="Google Shape;926;p68"/>
          <p:cNvSpPr txBox="1"/>
          <p:nvPr/>
        </p:nvSpPr>
        <p:spPr>
          <a:xfrm>
            <a:off x="468350" y="884550"/>
            <a:ext cx="639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Uses the mathematical property: </a:t>
            </a:r>
            <a:r>
              <a:rPr i="1" lang="en-US" sz="1800"/>
              <a:t>gcd(a,b) = gcd(b, a mod b)</a:t>
            </a:r>
            <a:endParaRPr i="1" sz="1800"/>
          </a:p>
        </p:txBody>
      </p:sp>
      <p:sp>
        <p:nvSpPr>
          <p:cNvPr id="927" name="Google Shape;927;p68"/>
          <p:cNvSpPr txBox="1"/>
          <p:nvPr/>
        </p:nvSpPr>
        <p:spPr>
          <a:xfrm>
            <a:off x="1343900" y="1793925"/>
            <a:ext cx="5227800" cy="2558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GCD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natural numbers (a, b ∊ ℕ); a ≥ b 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 value with the greatest common divisor (gcd) of a and b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= 0,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←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Else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←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GCD(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mod(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9"/>
          <p:cNvSpPr/>
          <p:nvPr/>
        </p:nvSpPr>
        <p:spPr>
          <a:xfrm>
            <a:off x="1" y="236775"/>
            <a:ext cx="47670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33" name="Google Shape;933;p6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Euclid’s algorithm</a:t>
            </a:r>
            <a:endParaRPr/>
          </a:p>
        </p:txBody>
      </p:sp>
      <p:sp>
        <p:nvSpPr>
          <p:cNvPr id="934" name="Google Shape;934;p69"/>
          <p:cNvSpPr txBox="1"/>
          <p:nvPr/>
        </p:nvSpPr>
        <p:spPr>
          <a:xfrm>
            <a:off x="468350" y="884550"/>
            <a:ext cx="639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Uses the mathematical property: </a:t>
            </a:r>
            <a:r>
              <a:rPr i="1" lang="en-US" sz="1800"/>
              <a:t>gcd(a,b) = gcd(b, a mod b)</a:t>
            </a:r>
            <a:endParaRPr i="1" sz="1800"/>
          </a:p>
        </p:txBody>
      </p:sp>
      <p:sp>
        <p:nvSpPr>
          <p:cNvPr id="935" name="Google Shape;935;p69"/>
          <p:cNvSpPr/>
          <p:nvPr/>
        </p:nvSpPr>
        <p:spPr>
          <a:xfrm flipH="1" rot="10800000">
            <a:off x="6289276" y="1346248"/>
            <a:ext cx="2765502" cy="3518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91" y="0"/>
                </a:lnTo>
                <a:cubicBezTo>
                  <a:pt x="2114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DEFF9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69"/>
          <p:cNvSpPr txBox="1"/>
          <p:nvPr/>
        </p:nvSpPr>
        <p:spPr>
          <a:xfrm>
            <a:off x="6222350" y="1398425"/>
            <a:ext cx="26400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gcd(270, 192)</a:t>
            </a:r>
            <a:endParaRPr/>
          </a:p>
          <a:p>
            <a:pPr indent="-3175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270 mod 192 = 78</a:t>
            </a:r>
            <a:endParaRPr/>
          </a:p>
          <a:p>
            <a:pPr indent="-317500" lvl="1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gcd(192, 78)</a:t>
            </a:r>
            <a:endParaRPr sz="1500">
              <a:solidFill>
                <a:srgbClr val="21242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192 mod 78 = 36</a:t>
            </a:r>
            <a:endParaRPr sz="1500">
              <a:solidFill>
                <a:srgbClr val="21242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gcd(78, 36)</a:t>
            </a:r>
            <a:endParaRPr sz="1500">
              <a:solidFill>
                <a:srgbClr val="21242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3" marL="1085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78 mod 36 = 6</a:t>
            </a:r>
            <a:endParaRPr sz="1500">
              <a:solidFill>
                <a:srgbClr val="21242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3" marL="1085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gcd(36, 6)</a:t>
            </a:r>
            <a:endParaRPr sz="1500">
              <a:solidFill>
                <a:srgbClr val="21242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4" marL="1257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36 mod 6 = 0</a:t>
            </a:r>
            <a:endParaRPr sz="1500">
              <a:solidFill>
                <a:srgbClr val="21242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4" marL="1257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gcd(6, </a:t>
            </a: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500">
              <a:solidFill>
                <a:srgbClr val="21242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5" marL="1428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500">
                <a:solidFill>
                  <a:srgbClr val="21242C"/>
                </a:solidFill>
                <a:latin typeface="Lato"/>
                <a:ea typeface="Lato"/>
                <a:cs typeface="Lato"/>
                <a:sym typeface="Lato"/>
              </a:rPr>
              <a:t>return 6</a:t>
            </a:r>
            <a:endParaRPr/>
          </a:p>
        </p:txBody>
      </p:sp>
      <p:sp>
        <p:nvSpPr>
          <p:cNvPr id="937" name="Google Shape;937;p69"/>
          <p:cNvSpPr txBox="1"/>
          <p:nvPr/>
        </p:nvSpPr>
        <p:spPr>
          <a:xfrm>
            <a:off x="738775" y="1704300"/>
            <a:ext cx="5227800" cy="2558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GCD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a,b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natural numbers (a, b ∊ ℕ); a ≥ b 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 value with the greatest common divisor (gcd) of a and b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= 0,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←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Else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←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GCD(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mod(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246001" y="4345373"/>
            <a:ext cx="34833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P a citizen of Simpleland?</a:t>
            </a:r>
            <a:endParaRPr/>
          </a:p>
        </p:txBody>
      </p:sp>
      <p:grpSp>
        <p:nvGrpSpPr>
          <p:cNvPr id="137" name="Google Shape;137;p25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138" name="Google Shape;13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25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140" name="Google Shape;140;p25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141" name="Google Shape;141;p25"/>
          <p:cNvSpPr/>
          <p:nvPr/>
        </p:nvSpPr>
        <p:spPr>
          <a:xfrm>
            <a:off x="0" y="236775"/>
            <a:ext cx="3120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317858" y="236775"/>
            <a:ext cx="280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</a:t>
            </a:r>
            <a:r>
              <a:rPr lang="en-US" sz="2400"/>
              <a:t> example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girl.png" id="144" name="Google Shape;1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5515" y="3934379"/>
            <a:ext cx="669728" cy="66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0"/>
          <p:cNvSpPr/>
          <p:nvPr/>
        </p:nvSpPr>
        <p:spPr>
          <a:xfrm>
            <a:off x="1" y="236775"/>
            <a:ext cx="47670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43" name="Google Shape;943;p7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Euclid and the GCD</a:t>
            </a:r>
            <a:endParaRPr/>
          </a:p>
        </p:txBody>
      </p:sp>
      <p:pic>
        <p:nvPicPr>
          <p:cNvPr id="944" name="Google Shape;9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600" y="878177"/>
            <a:ext cx="1987724" cy="30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70"/>
          <p:cNvSpPr txBox="1"/>
          <p:nvPr/>
        </p:nvSpPr>
        <p:spPr>
          <a:xfrm>
            <a:off x="125475" y="842575"/>
            <a:ext cx="6347700" cy="3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Euclid (~300 BC) Greek mathematician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“Euclid of Alexandria” but little is actually known about his life, neither birth year nor place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Commonly known as the </a:t>
            </a:r>
            <a:r>
              <a:rPr i="1" lang="en-US" sz="1800"/>
              <a:t>father of geometry</a:t>
            </a:r>
            <a:endParaRPr i="1"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Euclid’s most influential book is </a:t>
            </a:r>
            <a:r>
              <a:rPr i="1" lang="en-US" sz="1800"/>
              <a:t>Elements</a:t>
            </a:r>
            <a:r>
              <a:rPr lang="en-US" sz="1800"/>
              <a:t>, which includes the algorithm to calculate the gcd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original version of the algorithm did subtractions on the terms instead of modulo operations but it was recursive. However, it required more steps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One of his lesser known books is titled </a:t>
            </a:r>
            <a:r>
              <a:rPr i="1" lang="en-US" sz="1800">
                <a:solidFill>
                  <a:schemeClr val="dk1"/>
                </a:solidFill>
              </a:rPr>
              <a:t>Data (Δεδομένα)</a:t>
            </a:r>
            <a:r>
              <a:rPr lang="en-US" sz="1800">
                <a:solidFill>
                  <a:schemeClr val="dk1"/>
                </a:solidFill>
              </a:rPr>
              <a:t>, on how to study given information geometrically</a:t>
            </a:r>
            <a:endParaRPr sz="1800"/>
          </a:p>
        </p:txBody>
      </p:sp>
      <p:sp>
        <p:nvSpPr>
          <p:cNvPr id="946" name="Google Shape;946;p70"/>
          <p:cNvSpPr txBox="1"/>
          <p:nvPr/>
        </p:nvSpPr>
        <p:spPr>
          <a:xfrm>
            <a:off x="6650600" y="4037650"/>
            <a:ext cx="222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Imagination of how Euclid could have looked like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1"/>
          <p:cNvSpPr/>
          <p:nvPr/>
        </p:nvSpPr>
        <p:spPr>
          <a:xfrm>
            <a:off x="0" y="236775"/>
            <a:ext cx="5667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52" name="Google Shape;952;p7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 in Directed Graphs</a:t>
            </a:r>
            <a:endParaRPr/>
          </a:p>
        </p:txBody>
      </p:sp>
      <p:sp>
        <p:nvSpPr>
          <p:cNvPr id="953" name="Google Shape;953;p71"/>
          <p:cNvSpPr txBox="1"/>
          <p:nvPr/>
        </p:nvSpPr>
        <p:spPr>
          <a:xfrm>
            <a:off x="981700" y="3525975"/>
            <a:ext cx="786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Several problems can be solved </a:t>
            </a:r>
            <a:r>
              <a:rPr lang="en-US" sz="1800"/>
              <a:t>with</a:t>
            </a:r>
            <a:r>
              <a:rPr lang="en-US" sz="1800"/>
              <a:t> depth-first search, such as: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Is node x included in the graph?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Does a graph have a cycle?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Helps in other problems: e.g. finding strongly connected components</a:t>
            </a:r>
            <a:endParaRPr sz="1800"/>
          </a:p>
        </p:txBody>
      </p:sp>
      <p:pic>
        <p:nvPicPr>
          <p:cNvPr id="954" name="Google Shape;9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413" y="1076825"/>
            <a:ext cx="5085380" cy="23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2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60" name="Google Shape;960;p7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961" name="Google Shape;961;p72"/>
          <p:cNvSpPr txBox="1"/>
          <p:nvPr/>
        </p:nvSpPr>
        <p:spPr>
          <a:xfrm>
            <a:off x="420625" y="862150"/>
            <a:ext cx="4030200" cy="3380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DFS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endParaRPr i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A graph with information </a:t>
            </a:r>
            <a:endParaRPr i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each vertex 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in G.V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← WHITE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←NIL			# parent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0					# global count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each vertex </a:t>
            </a: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G.V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 sz="1500"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2" name="Google Shape;962;p72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963" name="Google Shape;963;p72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964" name="Google Shape;964;p72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965" name="Google Shape;965;p72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966" name="Google Shape;966;p72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967" name="Google Shape;967;p72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968" name="Google Shape;968;p72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cxnSp>
        <p:nvCxnSpPr>
          <p:cNvPr id="969" name="Google Shape;969;p72"/>
          <p:cNvCxnSpPr>
            <a:stCxn id="968" idx="3"/>
            <a:endCxn id="967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70" name="Google Shape;970;p72"/>
          <p:cNvCxnSpPr>
            <a:stCxn id="964" idx="3"/>
            <a:endCxn id="962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971" name="Google Shape;971;p72"/>
          <p:cNvCxnSpPr>
            <a:stCxn id="962" idx="2"/>
            <a:endCxn id="965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72" name="Google Shape;972;p72"/>
          <p:cNvCxnSpPr>
            <a:stCxn id="967" idx="3"/>
            <a:endCxn id="966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73" name="Google Shape;973;p72"/>
          <p:cNvCxnSpPr>
            <a:stCxn id="964" idx="2"/>
            <a:endCxn id="967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74" name="Google Shape;974;p72"/>
          <p:cNvCxnSpPr>
            <a:stCxn id="966" idx="0"/>
            <a:endCxn id="962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75" name="Google Shape;975;p72"/>
          <p:cNvCxnSpPr>
            <a:stCxn id="965" idx="0"/>
            <a:endCxn id="963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76" name="Google Shape;976;p72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977" name="Google Shape;977;p72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978" name="Google Shape;978;p72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979" name="Google Shape;979;p72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980" name="Google Shape;980;p72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981" name="Google Shape;981;p72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982" name="Google Shape;982;p72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983" name="Google Shape;983;p72"/>
          <p:cNvSpPr txBox="1"/>
          <p:nvPr/>
        </p:nvSpPr>
        <p:spPr>
          <a:xfrm>
            <a:off x="5272423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984" name="Google Shape;984;p72"/>
          <p:cNvSpPr txBox="1"/>
          <p:nvPr/>
        </p:nvSpPr>
        <p:spPr>
          <a:xfrm>
            <a:off x="612648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985" name="Google Shape;985;p72"/>
          <p:cNvSpPr txBox="1"/>
          <p:nvPr/>
        </p:nvSpPr>
        <p:spPr>
          <a:xfrm>
            <a:off x="704088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986" name="Google Shape;986;p72"/>
          <p:cNvSpPr txBox="1"/>
          <p:nvPr/>
        </p:nvSpPr>
        <p:spPr>
          <a:xfrm>
            <a:off x="795528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987" name="Google Shape;987;p72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88" name="Google Shape;988;p7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989" name="Google Shape;989;p72"/>
          <p:cNvSpPr txBox="1"/>
          <p:nvPr/>
        </p:nvSpPr>
        <p:spPr>
          <a:xfrm>
            <a:off x="61264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990" name="Google Shape;990;p72"/>
          <p:cNvSpPr txBox="1"/>
          <p:nvPr/>
        </p:nvSpPr>
        <p:spPr>
          <a:xfrm>
            <a:off x="70408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991" name="Google Shape;991;p72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992" name="Google Shape;992;p72"/>
          <p:cNvSpPr txBox="1"/>
          <p:nvPr/>
        </p:nvSpPr>
        <p:spPr>
          <a:xfrm>
            <a:off x="4650375" y="3624350"/>
            <a:ext cx="429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time = 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Enter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call DFSVisit(G, c)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3" name="Google Shape;993;p72"/>
          <p:cNvSpPr txBox="1"/>
          <p:nvPr/>
        </p:nvSpPr>
        <p:spPr>
          <a:xfrm>
            <a:off x="4654300" y="762925"/>
            <a:ext cx="4489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Example: Starting vertex u = c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if next node is unclear go </a:t>
            </a:r>
            <a:r>
              <a:rPr lang="en-US" sz="1800"/>
              <a:t>alphabetically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3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99" name="Google Shape;999;p73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000" name="Google Shape;1000;p73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001" name="Google Shape;1001;p73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02" name="Google Shape;1002;p73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03" name="Google Shape;1003;p73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04" name="Google Shape;1004;p73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05" name="Google Shape;1005;p73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06" name="Google Shape;1006;p73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cxnSp>
        <p:nvCxnSpPr>
          <p:cNvPr id="1007" name="Google Shape;1007;p73"/>
          <p:cNvCxnSpPr>
            <a:stCxn id="1006" idx="3"/>
            <a:endCxn id="1005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08" name="Google Shape;1008;p73"/>
          <p:cNvCxnSpPr>
            <a:stCxn id="1002" idx="3"/>
            <a:endCxn id="1000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09" name="Google Shape;1009;p73"/>
          <p:cNvCxnSpPr>
            <a:stCxn id="1000" idx="2"/>
            <a:endCxn id="1003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10" name="Google Shape;1010;p73"/>
          <p:cNvCxnSpPr>
            <a:stCxn id="1005" idx="3"/>
            <a:endCxn id="1004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11" name="Google Shape;1011;p73"/>
          <p:cNvCxnSpPr>
            <a:stCxn id="1002" idx="2"/>
            <a:endCxn id="1005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12" name="Google Shape;1012;p73"/>
          <p:cNvCxnSpPr>
            <a:stCxn id="1004" idx="0"/>
            <a:endCxn id="1000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13" name="Google Shape;1013;p73"/>
          <p:cNvCxnSpPr>
            <a:stCxn id="1003" idx="0"/>
            <a:endCxn id="1001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14" name="Google Shape;1014;p73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015" name="Google Shape;1015;p73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016" name="Google Shape;1016;p73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017" name="Google Shape;1017;p73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018" name="Google Shape;1018;p73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019" name="Google Shape;1019;p73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020" name="Google Shape;1020;p73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021" name="Google Shape;1021;p73"/>
          <p:cNvSpPr txBox="1"/>
          <p:nvPr/>
        </p:nvSpPr>
        <p:spPr>
          <a:xfrm>
            <a:off x="5272423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22" name="Google Shape;1022;p73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23" name="Google Shape;1023;p73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024" name="Google Shape;1024;p73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5" name="Google Shape;1025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026" name="Google Shape;1026;p73"/>
          <p:cNvSpPr txBox="1"/>
          <p:nvPr/>
        </p:nvSpPr>
        <p:spPr>
          <a:xfrm>
            <a:off x="61264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27" name="Google Shape;1027;p73"/>
          <p:cNvSpPr txBox="1"/>
          <p:nvPr/>
        </p:nvSpPr>
        <p:spPr>
          <a:xfrm>
            <a:off x="70408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28" name="Google Shape;1028;p73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29" name="Google Shape;1029;p73"/>
          <p:cNvSpPr txBox="1"/>
          <p:nvPr/>
        </p:nvSpPr>
        <p:spPr>
          <a:xfrm>
            <a:off x="4244200" y="3624350"/>
            <a:ext cx="469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Enter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next </a:t>
            </a:r>
            <a:r>
              <a:rPr lang="en-US" sz="1800">
                <a:solidFill>
                  <a:schemeClr val="dk1"/>
                </a:solidFill>
              </a:rPr>
              <a:t>adjacent white node: 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add parent of 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call DFSVisit(G, b)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0" name="Google Shape;1030;p73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call DFSVisit(G, c)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1</a:t>
            </a:r>
            <a:endParaRPr sz="1800"/>
          </a:p>
        </p:txBody>
      </p:sp>
      <p:sp>
        <p:nvSpPr>
          <p:cNvPr id="1031" name="Google Shape;1031;p73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2" name="Google Shape;1032;p73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 cap="flat" cmpd="sng" w="9525">
            <a:solidFill>
              <a:srgbClr val="59C7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4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38" name="Google Shape;1038;p7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039" name="Google Shape;1039;p74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040" name="Google Shape;1040;p74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41" name="Google Shape;1041;p74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</a:t>
            </a:r>
            <a:r>
              <a:rPr lang="en-US" sz="1600"/>
              <a:t>/</a:t>
            </a:r>
            <a:endParaRPr sz="1600"/>
          </a:p>
        </p:txBody>
      </p:sp>
      <p:sp>
        <p:nvSpPr>
          <p:cNvPr id="1042" name="Google Shape;1042;p74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43" name="Google Shape;1043;p74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44" name="Google Shape;1044;p74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45" name="Google Shape;1045;p74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cxnSp>
        <p:nvCxnSpPr>
          <p:cNvPr id="1046" name="Google Shape;1046;p74"/>
          <p:cNvCxnSpPr>
            <a:stCxn id="1045" idx="3"/>
            <a:endCxn id="1044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47" name="Google Shape;1047;p74"/>
          <p:cNvCxnSpPr>
            <a:stCxn id="1041" idx="3"/>
            <a:endCxn id="1039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48" name="Google Shape;1048;p74"/>
          <p:cNvCxnSpPr>
            <a:stCxn id="1039" idx="2"/>
            <a:endCxn id="1042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9" name="Google Shape;1049;p74"/>
          <p:cNvCxnSpPr>
            <a:stCxn id="1044" idx="3"/>
            <a:endCxn id="1043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0" name="Google Shape;1050;p74"/>
          <p:cNvCxnSpPr>
            <a:stCxn id="1041" idx="2"/>
            <a:endCxn id="1044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1" name="Google Shape;1051;p74"/>
          <p:cNvCxnSpPr>
            <a:stCxn id="1043" idx="0"/>
            <a:endCxn id="1039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2" name="Google Shape;1052;p74"/>
          <p:cNvCxnSpPr>
            <a:stCxn id="1042" idx="0"/>
            <a:endCxn id="1040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53" name="Google Shape;1053;p74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054" name="Google Shape;1054;p74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055" name="Google Shape;1055;p74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056" name="Google Shape;1056;p74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057" name="Google Shape;1057;p74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058" name="Google Shape;1058;p74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059" name="Google Shape;1059;p74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060" name="Google Shape;1060;p74"/>
          <p:cNvSpPr txBox="1"/>
          <p:nvPr/>
        </p:nvSpPr>
        <p:spPr>
          <a:xfrm>
            <a:off x="5272423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61" name="Google Shape;1061;p74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62" name="Google Shape;1062;p74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063" name="Google Shape;1063;p74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4" name="Google Shape;1064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065" name="Google Shape;1065;p74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 cap="flat" cmpd="sng" w="9525">
            <a:solidFill>
              <a:srgbClr val="59C7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66" name="Google Shape;1066;p74"/>
          <p:cNvSpPr txBox="1"/>
          <p:nvPr/>
        </p:nvSpPr>
        <p:spPr>
          <a:xfrm>
            <a:off x="70408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67" name="Google Shape;1067;p74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68" name="Google Shape;1068;p74"/>
          <p:cNvSpPr txBox="1"/>
          <p:nvPr/>
        </p:nvSpPr>
        <p:spPr>
          <a:xfrm>
            <a:off x="4244200" y="3624350"/>
            <a:ext cx="469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Enter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next adjacent white node: 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add parent of 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call DFSVisit(G, 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69" name="Google Shape;1069;p74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call DFSVisit(G, b)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2</a:t>
            </a:r>
            <a:endParaRPr sz="1800"/>
          </a:p>
        </p:txBody>
      </p:sp>
      <p:sp>
        <p:nvSpPr>
          <p:cNvPr id="1070" name="Google Shape;1070;p74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071" name="Google Shape;1071;p74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5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77" name="Google Shape;1077;p7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078" name="Google Shape;1078;p75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079" name="Google Shape;1079;p75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80" name="Google Shape;1080;p75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2/</a:t>
            </a:r>
            <a:endParaRPr sz="1600"/>
          </a:p>
        </p:txBody>
      </p:sp>
      <p:sp>
        <p:nvSpPr>
          <p:cNvPr id="1081" name="Google Shape;1081;p75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82" name="Google Shape;1082;p75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083" name="Google Shape;1083;p75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</a:t>
            </a:r>
            <a:r>
              <a:rPr lang="en-US" sz="1600"/>
              <a:t>/</a:t>
            </a:r>
            <a:endParaRPr sz="1600"/>
          </a:p>
        </p:txBody>
      </p:sp>
      <p:sp>
        <p:nvSpPr>
          <p:cNvPr id="1084" name="Google Shape;1084;p75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cxnSp>
        <p:nvCxnSpPr>
          <p:cNvPr id="1085" name="Google Shape;1085;p75"/>
          <p:cNvCxnSpPr>
            <a:stCxn id="1084" idx="3"/>
            <a:endCxn id="1083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86" name="Google Shape;1086;p75"/>
          <p:cNvCxnSpPr>
            <a:stCxn id="1080" idx="3"/>
            <a:endCxn id="1078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87" name="Google Shape;1087;p75"/>
          <p:cNvCxnSpPr>
            <a:stCxn id="1078" idx="2"/>
            <a:endCxn id="1081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88" name="Google Shape;1088;p75"/>
          <p:cNvCxnSpPr>
            <a:stCxn id="1083" idx="3"/>
            <a:endCxn id="1082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89" name="Google Shape;1089;p75"/>
          <p:cNvCxnSpPr>
            <a:stCxn id="1080" idx="2"/>
            <a:endCxn id="1083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0" name="Google Shape;1090;p75"/>
          <p:cNvCxnSpPr>
            <a:stCxn id="1082" idx="0"/>
            <a:endCxn id="1078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1" name="Google Shape;1091;p75"/>
          <p:cNvCxnSpPr>
            <a:stCxn id="1081" idx="0"/>
            <a:endCxn id="1079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2" name="Google Shape;1092;p75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093" name="Google Shape;1093;p75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094" name="Google Shape;1094;p75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095" name="Google Shape;1095;p75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096" name="Google Shape;1096;p75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097" name="Google Shape;1097;p75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098" name="Google Shape;1098;p75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099" name="Google Shape;1099;p75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 cap="flat" cmpd="sng" w="9525">
            <a:solidFill>
              <a:srgbClr val="59C7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00" name="Google Shape;1100;p75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01" name="Google Shape;1101;p75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102" name="Google Shape;1102;p75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03" name="Google Shape;1103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04" name="Google Shape;1104;p75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05" name="Google Shape;1105;p75"/>
          <p:cNvSpPr txBox="1"/>
          <p:nvPr/>
        </p:nvSpPr>
        <p:spPr>
          <a:xfrm>
            <a:off x="70408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06" name="Google Shape;1106;p75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07" name="Google Shape;1107;p75"/>
          <p:cNvSpPr txBox="1"/>
          <p:nvPr/>
        </p:nvSpPr>
        <p:spPr>
          <a:xfrm>
            <a:off x="4244200" y="3624350"/>
            <a:ext cx="469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Enter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next adjacent white node: 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add parent of 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call DFSVisit(G, a)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8" name="Google Shape;1108;p75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call DFSVisit(G, e)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3</a:t>
            </a:r>
            <a:endParaRPr sz="1800"/>
          </a:p>
        </p:txBody>
      </p:sp>
      <p:sp>
        <p:nvSpPr>
          <p:cNvPr id="1109" name="Google Shape;1109;p75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10" name="Google Shape;1110;p75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76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16" name="Google Shape;1116;p7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118" name="Google Shape;1118;p76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119" name="Google Shape;1119;p76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2/</a:t>
            </a:r>
            <a:endParaRPr sz="1600"/>
          </a:p>
        </p:txBody>
      </p:sp>
      <p:sp>
        <p:nvSpPr>
          <p:cNvPr id="1120" name="Google Shape;1120;p76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121" name="Google Shape;1121;p76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122" name="Google Shape;1122;p76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3/</a:t>
            </a:r>
            <a:endParaRPr sz="1600"/>
          </a:p>
        </p:txBody>
      </p:sp>
      <p:sp>
        <p:nvSpPr>
          <p:cNvPr id="1123" name="Google Shape;1123;p76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4</a:t>
            </a:r>
            <a:r>
              <a:rPr lang="en-US" sz="1600"/>
              <a:t>/</a:t>
            </a:r>
            <a:endParaRPr sz="1600"/>
          </a:p>
        </p:txBody>
      </p:sp>
      <p:cxnSp>
        <p:nvCxnSpPr>
          <p:cNvPr id="1124" name="Google Shape;1124;p76"/>
          <p:cNvCxnSpPr>
            <a:stCxn id="1123" idx="3"/>
            <a:endCxn id="1122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25" name="Google Shape;1125;p76"/>
          <p:cNvCxnSpPr>
            <a:stCxn id="1119" idx="3"/>
            <a:endCxn id="1117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26" name="Google Shape;1126;p76"/>
          <p:cNvCxnSpPr>
            <a:stCxn id="1117" idx="2"/>
            <a:endCxn id="1120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7" name="Google Shape;1127;p76"/>
          <p:cNvCxnSpPr>
            <a:stCxn id="1122" idx="3"/>
            <a:endCxn id="1121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8" name="Google Shape;1128;p76"/>
          <p:cNvCxnSpPr>
            <a:stCxn id="1119" idx="2"/>
            <a:endCxn id="1122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9" name="Google Shape;1129;p76"/>
          <p:cNvCxnSpPr>
            <a:stCxn id="1121" idx="0"/>
            <a:endCxn id="1117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0" name="Google Shape;1130;p76"/>
          <p:cNvCxnSpPr>
            <a:stCxn id="1120" idx="0"/>
            <a:endCxn id="1118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1" name="Google Shape;1131;p76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132" name="Google Shape;1132;p76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133" name="Google Shape;1133;p76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134" name="Google Shape;1134;p76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135" name="Google Shape;1135;p76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136" name="Google Shape;1136;p76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137" name="Google Shape;1137;p76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138" name="Google Shape;1138;p76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39" name="Google Shape;1139;p76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40" name="Google Shape;1140;p76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141" name="Google Shape;1141;p76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2" name="Google Shape;1142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43" name="Google Shape;1143;p76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44" name="Google Shape;1144;p76"/>
          <p:cNvSpPr txBox="1"/>
          <p:nvPr/>
        </p:nvSpPr>
        <p:spPr>
          <a:xfrm>
            <a:off x="70408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45" name="Google Shape;1145;p76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46" name="Google Shape;1146;p76"/>
          <p:cNvSpPr txBox="1"/>
          <p:nvPr/>
        </p:nvSpPr>
        <p:spPr>
          <a:xfrm>
            <a:off x="4244200" y="3624350"/>
            <a:ext cx="469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Enter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no</a:t>
            </a:r>
            <a:r>
              <a:rPr lang="en-US" sz="1800">
                <a:solidFill>
                  <a:schemeClr val="dk1"/>
                </a:solidFill>
              </a:rPr>
              <a:t> adjacent white nodes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 DFSVisit(G, a)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47" name="Google Shape;1147;p76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call DFSVisit(G, a)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4</a:t>
            </a:r>
            <a:endParaRPr sz="1800"/>
          </a:p>
        </p:txBody>
      </p:sp>
      <p:sp>
        <p:nvSpPr>
          <p:cNvPr id="1148" name="Google Shape;1148;p76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49" name="Google Shape;1149;p76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7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55" name="Google Shape;1155;p7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156" name="Google Shape;1156;p77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157" name="Google Shape;1157;p77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158" name="Google Shape;1158;p77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2/</a:t>
            </a:r>
            <a:endParaRPr sz="1600"/>
          </a:p>
        </p:txBody>
      </p:sp>
      <p:sp>
        <p:nvSpPr>
          <p:cNvPr id="1159" name="Google Shape;1159;p77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160" name="Google Shape;1160;p77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161" name="Google Shape;1161;p77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3/</a:t>
            </a:r>
            <a:endParaRPr sz="1600"/>
          </a:p>
        </p:txBody>
      </p:sp>
      <p:sp>
        <p:nvSpPr>
          <p:cNvPr id="1162" name="Google Shape;1162;p77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163" name="Google Shape;1163;p77"/>
          <p:cNvCxnSpPr>
            <a:stCxn id="1162" idx="3"/>
            <a:endCxn id="1161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64" name="Google Shape;1164;p77"/>
          <p:cNvCxnSpPr>
            <a:stCxn id="1158" idx="3"/>
            <a:endCxn id="1156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165" name="Google Shape;1165;p77"/>
          <p:cNvCxnSpPr>
            <a:stCxn id="1156" idx="2"/>
            <a:endCxn id="1159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6" name="Google Shape;1166;p77"/>
          <p:cNvCxnSpPr>
            <a:stCxn id="1161" idx="3"/>
            <a:endCxn id="1160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7" name="Google Shape;1167;p77"/>
          <p:cNvCxnSpPr>
            <a:stCxn id="1158" idx="2"/>
            <a:endCxn id="1161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8" name="Google Shape;1168;p77"/>
          <p:cNvCxnSpPr>
            <a:stCxn id="1160" idx="0"/>
            <a:endCxn id="1156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9" name="Google Shape;1169;p77"/>
          <p:cNvCxnSpPr>
            <a:stCxn id="1159" idx="0"/>
            <a:endCxn id="1157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70" name="Google Shape;1170;p77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171" name="Google Shape;1171;p77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172" name="Google Shape;1172;p77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173" name="Google Shape;1173;p77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174" name="Google Shape;1174;p77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175" name="Google Shape;1175;p77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176" name="Google Shape;1176;p77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177" name="Google Shape;1177;p77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78" name="Google Shape;1178;p77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79" name="Google Shape;1179;p77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180" name="Google Shape;1180;p77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1" name="Google Shape;1181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82" name="Google Shape;1182;p77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83" name="Google Shape;1183;p77"/>
          <p:cNvSpPr txBox="1"/>
          <p:nvPr/>
        </p:nvSpPr>
        <p:spPr>
          <a:xfrm>
            <a:off x="70408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84" name="Google Shape;1184;p77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85" name="Google Shape;1185;p77"/>
          <p:cNvSpPr txBox="1"/>
          <p:nvPr/>
        </p:nvSpPr>
        <p:spPr>
          <a:xfrm>
            <a:off x="4244200" y="3624350"/>
            <a:ext cx="469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6" name="Google Shape;1186;p77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finish</a:t>
            </a:r>
            <a:r>
              <a:rPr lang="en-US" sz="1800"/>
              <a:t> DFSVisit(G, a)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5 </a:t>
            </a:r>
            <a:endParaRPr sz="1800"/>
          </a:p>
        </p:txBody>
      </p:sp>
      <p:sp>
        <p:nvSpPr>
          <p:cNvPr id="1187" name="Google Shape;1187;p77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188" name="Google Shape;1188;p77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8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94" name="Google Shape;1194;p7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195" name="Google Shape;1195;p78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196" name="Google Shape;1196;p78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197" name="Google Shape;1197;p78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2/</a:t>
            </a:r>
            <a:endParaRPr sz="1600"/>
          </a:p>
        </p:txBody>
      </p:sp>
      <p:sp>
        <p:nvSpPr>
          <p:cNvPr id="1198" name="Google Shape;1198;p78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199" name="Google Shape;1199;p78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200" name="Google Shape;1200;p78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3/</a:t>
            </a:r>
            <a:endParaRPr sz="1600"/>
          </a:p>
        </p:txBody>
      </p:sp>
      <p:sp>
        <p:nvSpPr>
          <p:cNvPr id="1201" name="Google Shape;1201;p78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202" name="Google Shape;1202;p78"/>
          <p:cNvCxnSpPr>
            <a:stCxn id="1201" idx="3"/>
            <a:endCxn id="1200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03" name="Google Shape;1203;p78"/>
          <p:cNvCxnSpPr>
            <a:stCxn id="1197" idx="3"/>
            <a:endCxn id="1195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04" name="Google Shape;1204;p78"/>
          <p:cNvCxnSpPr>
            <a:stCxn id="1195" idx="2"/>
            <a:endCxn id="1198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5" name="Google Shape;1205;p78"/>
          <p:cNvCxnSpPr>
            <a:stCxn id="1200" idx="3"/>
            <a:endCxn id="1199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6" name="Google Shape;1206;p78"/>
          <p:cNvCxnSpPr>
            <a:stCxn id="1197" idx="2"/>
            <a:endCxn id="1200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7" name="Google Shape;1207;p78"/>
          <p:cNvCxnSpPr>
            <a:stCxn id="1199" idx="0"/>
            <a:endCxn id="1195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08" name="Google Shape;1208;p78"/>
          <p:cNvCxnSpPr>
            <a:stCxn id="1198" idx="0"/>
            <a:endCxn id="1196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9" name="Google Shape;1209;p78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210" name="Google Shape;1210;p78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211" name="Google Shape;1211;p78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212" name="Google Shape;1212;p78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213" name="Google Shape;1213;p78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214" name="Google Shape;1214;p78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215" name="Google Shape;1215;p78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216" name="Google Shape;1216;p78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17" name="Google Shape;1217;p78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219" name="Google Shape;1219;p78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20" name="Google Shape;1220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221" name="Google Shape;1221;p78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22" name="Google Shape;1222;p78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 cap="flat" cmpd="sng" w="9525">
            <a:solidFill>
              <a:srgbClr val="59C7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23" name="Google Shape;1223;p78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24" name="Google Shape;1224;p78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e)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5 </a:t>
            </a:r>
            <a:endParaRPr sz="1800"/>
          </a:p>
        </p:txBody>
      </p:sp>
      <p:sp>
        <p:nvSpPr>
          <p:cNvPr id="1225" name="Google Shape;1225;p78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26" name="Google Shape;1226;p78"/>
          <p:cNvSpPr txBox="1"/>
          <p:nvPr/>
        </p:nvSpPr>
        <p:spPr>
          <a:xfrm>
            <a:off x="4244075" y="3621024"/>
            <a:ext cx="4591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Back in the</a:t>
            </a:r>
            <a:r>
              <a:rPr lang="en-US" sz="1800">
                <a:solidFill>
                  <a:schemeClr val="dk1"/>
                </a:solidFill>
              </a:rPr>
              <a:t>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next adjacent white node: f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add parent of f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call DFSVisit(G, f)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27" name="Google Shape;1227;p78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28" name="Google Shape;1228;p78"/>
          <p:cNvCxnSpPr/>
          <p:nvPr/>
        </p:nvCxnSpPr>
        <p:spPr>
          <a:xfrm>
            <a:off x="77700" y="30301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9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34" name="Google Shape;1234;p7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235" name="Google Shape;1235;p79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236" name="Google Shape;1236;p79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237" name="Google Shape;1237;p79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2/</a:t>
            </a:r>
            <a:endParaRPr sz="1600"/>
          </a:p>
        </p:txBody>
      </p:sp>
      <p:sp>
        <p:nvSpPr>
          <p:cNvPr id="1238" name="Google Shape;1238;p79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239" name="Google Shape;1239;p79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6</a:t>
            </a:r>
            <a:r>
              <a:rPr lang="en-US" sz="1600"/>
              <a:t>/</a:t>
            </a:r>
            <a:endParaRPr sz="1600"/>
          </a:p>
        </p:txBody>
      </p:sp>
      <p:sp>
        <p:nvSpPr>
          <p:cNvPr id="1240" name="Google Shape;1240;p79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3/</a:t>
            </a:r>
            <a:endParaRPr sz="1600"/>
          </a:p>
        </p:txBody>
      </p:sp>
      <p:sp>
        <p:nvSpPr>
          <p:cNvPr id="1241" name="Google Shape;1241;p79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242" name="Google Shape;1242;p79"/>
          <p:cNvCxnSpPr>
            <a:stCxn id="1241" idx="3"/>
            <a:endCxn id="1240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43" name="Google Shape;1243;p79"/>
          <p:cNvCxnSpPr>
            <a:stCxn id="1237" idx="3"/>
            <a:endCxn id="1235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44" name="Google Shape;1244;p79"/>
          <p:cNvCxnSpPr>
            <a:stCxn id="1235" idx="2"/>
            <a:endCxn id="1238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5" name="Google Shape;1245;p79"/>
          <p:cNvCxnSpPr>
            <a:stCxn id="1240" idx="3"/>
            <a:endCxn id="1239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6" name="Google Shape;1246;p79"/>
          <p:cNvCxnSpPr>
            <a:stCxn id="1237" idx="2"/>
            <a:endCxn id="1240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7" name="Google Shape;1247;p79"/>
          <p:cNvCxnSpPr>
            <a:stCxn id="1239" idx="0"/>
            <a:endCxn id="1235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8" name="Google Shape;1248;p79"/>
          <p:cNvCxnSpPr>
            <a:stCxn id="1238" idx="0"/>
            <a:endCxn id="1236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49" name="Google Shape;1249;p79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250" name="Google Shape;1250;p79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251" name="Google Shape;1251;p79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252" name="Google Shape;1252;p79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253" name="Google Shape;1253;p79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254" name="Google Shape;1254;p79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255" name="Google Shape;1255;p79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256" name="Google Shape;1256;p79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57" name="Google Shape;1257;p79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58" name="Google Shape;1258;p79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259" name="Google Shape;1259;p79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60" name="Google Shape;1260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261" name="Google Shape;1261;p79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62" name="Google Shape;1262;p79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63" name="Google Shape;1263;p79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64" name="Google Shape;1264;p79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call DFSVisit(G, f)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6</a:t>
            </a:r>
            <a:endParaRPr sz="1800"/>
          </a:p>
        </p:txBody>
      </p:sp>
      <p:sp>
        <p:nvSpPr>
          <p:cNvPr id="1265" name="Google Shape;1265;p79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66" name="Google Shape;1266;p79"/>
          <p:cNvSpPr txBox="1"/>
          <p:nvPr/>
        </p:nvSpPr>
        <p:spPr>
          <a:xfrm>
            <a:off x="4244075" y="3621024"/>
            <a:ext cx="459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Enter </a:t>
            </a:r>
            <a:r>
              <a:rPr lang="en-US" sz="1800">
                <a:solidFill>
                  <a:schemeClr val="dk1"/>
                </a:solidFill>
              </a:rPr>
              <a:t>the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no adjacent white nodes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 DFS(G, f)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7" name="Google Shape;1267;p79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759601" y="1280061"/>
            <a:ext cx="3483300" cy="2877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girl.png"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515" y="3934379"/>
            <a:ext cx="669728" cy="669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26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153" name="Google Shape;15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6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155" name="Google Shape;155;p26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156" name="Google Shape;156;p26"/>
          <p:cNvSpPr/>
          <p:nvPr/>
        </p:nvSpPr>
        <p:spPr>
          <a:xfrm>
            <a:off x="0" y="236775"/>
            <a:ext cx="3120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317858" y="236775"/>
            <a:ext cx="280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</a:t>
            </a:r>
            <a:r>
              <a:rPr lang="en-US" sz="2400"/>
              <a:t> example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246001" y="4345373"/>
            <a:ext cx="34833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P a citizen of Simpleland?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80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73" name="Google Shape;1273;p8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274" name="Google Shape;1274;p80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275" name="Google Shape;1275;p80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276" name="Google Shape;1276;p80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2/</a:t>
            </a:r>
            <a:endParaRPr sz="1600"/>
          </a:p>
        </p:txBody>
      </p:sp>
      <p:sp>
        <p:nvSpPr>
          <p:cNvPr id="1277" name="Google Shape;1277;p80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278" name="Google Shape;1278;p80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79" name="Google Shape;1279;p80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3/</a:t>
            </a:r>
            <a:endParaRPr sz="1600"/>
          </a:p>
        </p:txBody>
      </p:sp>
      <p:sp>
        <p:nvSpPr>
          <p:cNvPr id="1280" name="Google Shape;1280;p80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281" name="Google Shape;1281;p80"/>
          <p:cNvCxnSpPr>
            <a:stCxn id="1280" idx="3"/>
            <a:endCxn id="1279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82" name="Google Shape;1282;p80"/>
          <p:cNvCxnSpPr>
            <a:stCxn id="1276" idx="3"/>
            <a:endCxn id="1274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83" name="Google Shape;1283;p80"/>
          <p:cNvCxnSpPr>
            <a:stCxn id="1274" idx="2"/>
            <a:endCxn id="1277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4" name="Google Shape;1284;p80"/>
          <p:cNvCxnSpPr>
            <a:stCxn id="1279" idx="3"/>
            <a:endCxn id="1278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5" name="Google Shape;1285;p80"/>
          <p:cNvCxnSpPr>
            <a:stCxn id="1276" idx="2"/>
            <a:endCxn id="1279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6" name="Google Shape;1286;p80"/>
          <p:cNvCxnSpPr>
            <a:stCxn id="1278" idx="0"/>
            <a:endCxn id="1274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7" name="Google Shape;1287;p80"/>
          <p:cNvCxnSpPr>
            <a:stCxn id="1277" idx="0"/>
            <a:endCxn id="1275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88" name="Google Shape;1288;p80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289" name="Google Shape;1289;p80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290" name="Google Shape;1290;p80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291" name="Google Shape;1291;p80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292" name="Google Shape;1292;p80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293" name="Google Shape;1293;p80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294" name="Google Shape;1294;p80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295" name="Google Shape;1295;p80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96" name="Google Shape;1296;p80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297" name="Google Shape;1297;p80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298" name="Google Shape;1298;p80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99" name="Google Shape;1299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300" name="Google Shape;1300;p80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01" name="Google Shape;1301;p80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02" name="Google Shape;1302;p80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03" name="Google Shape;1303;p80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</a:t>
            </a:r>
            <a:r>
              <a:rPr lang="en-US" sz="1800">
                <a:solidFill>
                  <a:schemeClr val="dk1"/>
                </a:solidFill>
              </a:rPr>
              <a:t> DFSVisit(G, f)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7</a:t>
            </a:r>
            <a:endParaRPr sz="1800"/>
          </a:p>
        </p:txBody>
      </p:sp>
      <p:sp>
        <p:nvSpPr>
          <p:cNvPr id="1304" name="Google Shape;1304;p80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05" name="Google Shape;1305;p80"/>
          <p:cNvSpPr txBox="1"/>
          <p:nvPr/>
        </p:nvSpPr>
        <p:spPr>
          <a:xfrm>
            <a:off x="4244075" y="3621024"/>
            <a:ext cx="459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6" name="Google Shape;1306;p80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07" name="Google Shape;1307;p80"/>
          <p:cNvCxnSpPr/>
          <p:nvPr/>
        </p:nvCxnSpPr>
        <p:spPr>
          <a:xfrm>
            <a:off x="77700" y="40207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1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13" name="Google Shape;1313;p8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314" name="Google Shape;1314;p81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315" name="Google Shape;1315;p81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316" name="Google Shape;1316;p81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2/</a:t>
            </a:r>
            <a:endParaRPr sz="1600"/>
          </a:p>
        </p:txBody>
      </p:sp>
      <p:sp>
        <p:nvSpPr>
          <p:cNvPr id="1317" name="Google Shape;1317;p81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318" name="Google Shape;1318;p81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19" name="Google Shape;1319;p81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3/</a:t>
            </a:r>
            <a:endParaRPr sz="1600"/>
          </a:p>
        </p:txBody>
      </p:sp>
      <p:sp>
        <p:nvSpPr>
          <p:cNvPr id="1320" name="Google Shape;1320;p81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321" name="Google Shape;1321;p81"/>
          <p:cNvCxnSpPr>
            <a:stCxn id="1320" idx="3"/>
            <a:endCxn id="1319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22" name="Google Shape;1322;p81"/>
          <p:cNvCxnSpPr>
            <a:stCxn id="1316" idx="3"/>
            <a:endCxn id="1314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23" name="Google Shape;1323;p81"/>
          <p:cNvCxnSpPr>
            <a:stCxn id="1314" idx="2"/>
            <a:endCxn id="1317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4" name="Google Shape;1324;p81"/>
          <p:cNvCxnSpPr>
            <a:stCxn id="1319" idx="3"/>
            <a:endCxn id="1318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5" name="Google Shape;1325;p81"/>
          <p:cNvCxnSpPr>
            <a:stCxn id="1316" idx="2"/>
            <a:endCxn id="1319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6" name="Google Shape;1326;p81"/>
          <p:cNvCxnSpPr>
            <a:stCxn id="1318" idx="0"/>
            <a:endCxn id="1314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7" name="Google Shape;1327;p81"/>
          <p:cNvCxnSpPr>
            <a:stCxn id="1317" idx="0"/>
            <a:endCxn id="1315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28" name="Google Shape;1328;p81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329" name="Google Shape;1329;p81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330" name="Google Shape;1330;p81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331" name="Google Shape;1331;p81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332" name="Google Shape;1332;p81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333" name="Google Shape;1333;p81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334" name="Google Shape;1334;p81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335" name="Google Shape;1335;p81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36" name="Google Shape;1336;p81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37" name="Google Shape;1337;p81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338" name="Google Shape;1338;p81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9" name="Google Shape;1339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340" name="Google Shape;1340;p81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41" name="Google Shape;1341;p81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42" name="Google Shape;1342;p81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43" name="Google Shape;1343;p81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e)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7</a:t>
            </a:r>
            <a:endParaRPr sz="1800"/>
          </a:p>
        </p:txBody>
      </p:sp>
      <p:sp>
        <p:nvSpPr>
          <p:cNvPr id="1344" name="Google Shape;1344;p81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45" name="Google Shape;1345;p81"/>
          <p:cNvSpPr txBox="1"/>
          <p:nvPr/>
        </p:nvSpPr>
        <p:spPr>
          <a:xfrm>
            <a:off x="4244075" y="3621024"/>
            <a:ext cx="459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Back in the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no</a:t>
            </a:r>
            <a:r>
              <a:rPr lang="en-US" sz="1800">
                <a:solidFill>
                  <a:schemeClr val="dk1"/>
                </a:solidFill>
              </a:rPr>
              <a:t> adjacent white nodes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finish DFSVisit(G, e)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46" name="Google Shape;1346;p81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47" name="Google Shape;1347;p81"/>
          <p:cNvCxnSpPr/>
          <p:nvPr/>
        </p:nvCxnSpPr>
        <p:spPr>
          <a:xfrm>
            <a:off x="77700" y="30301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2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53" name="Google Shape;1353;p8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354" name="Google Shape;1354;p82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355" name="Google Shape;1355;p82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356" name="Google Shape;1356;p82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2/</a:t>
            </a:r>
            <a:endParaRPr sz="1600"/>
          </a:p>
        </p:txBody>
      </p:sp>
      <p:sp>
        <p:nvSpPr>
          <p:cNvPr id="1357" name="Google Shape;1357;p82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358" name="Google Shape;1358;p82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59" name="Google Shape;1359;p82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60" name="Google Shape;1360;p82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361" name="Google Shape;1361;p82"/>
          <p:cNvCxnSpPr>
            <a:stCxn id="1360" idx="3"/>
            <a:endCxn id="1359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62" name="Google Shape;1362;p82"/>
          <p:cNvCxnSpPr>
            <a:stCxn id="1356" idx="3"/>
            <a:endCxn id="1354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63" name="Google Shape;1363;p82"/>
          <p:cNvCxnSpPr>
            <a:stCxn id="1354" idx="2"/>
            <a:endCxn id="1357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4" name="Google Shape;1364;p82"/>
          <p:cNvCxnSpPr>
            <a:stCxn id="1359" idx="3"/>
            <a:endCxn id="1358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5" name="Google Shape;1365;p82"/>
          <p:cNvCxnSpPr>
            <a:stCxn id="1356" idx="2"/>
            <a:endCxn id="1359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6" name="Google Shape;1366;p82"/>
          <p:cNvCxnSpPr>
            <a:stCxn id="1358" idx="0"/>
            <a:endCxn id="1354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7" name="Google Shape;1367;p82"/>
          <p:cNvCxnSpPr>
            <a:stCxn id="1357" idx="0"/>
            <a:endCxn id="1355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68" name="Google Shape;1368;p82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369" name="Google Shape;1369;p82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370" name="Google Shape;1370;p82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371" name="Google Shape;1371;p82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372" name="Google Shape;1372;p82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373" name="Google Shape;1373;p82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374" name="Google Shape;1374;p82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375" name="Google Shape;1375;p82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76" name="Google Shape;1376;p82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77" name="Google Shape;1377;p82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378" name="Google Shape;1378;p82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79" name="Google Shape;1379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380" name="Google Shape;1380;p82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81" name="Google Shape;1381;p82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82" name="Google Shape;1382;p82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83" name="Google Shape;1383;p82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</a:t>
            </a:r>
            <a:r>
              <a:rPr lang="en-US" sz="1800">
                <a:solidFill>
                  <a:schemeClr val="dk1"/>
                </a:solidFill>
              </a:rPr>
              <a:t> DFSVisit(G, e)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8</a:t>
            </a:r>
            <a:endParaRPr sz="1800"/>
          </a:p>
        </p:txBody>
      </p:sp>
      <p:sp>
        <p:nvSpPr>
          <p:cNvPr id="1384" name="Google Shape;1384;p82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385" name="Google Shape;1385;p82"/>
          <p:cNvSpPr txBox="1"/>
          <p:nvPr/>
        </p:nvSpPr>
        <p:spPr>
          <a:xfrm>
            <a:off x="4244075" y="3621024"/>
            <a:ext cx="459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b)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6" name="Google Shape;1386;p82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7" name="Google Shape;1387;p82"/>
          <p:cNvCxnSpPr/>
          <p:nvPr/>
        </p:nvCxnSpPr>
        <p:spPr>
          <a:xfrm>
            <a:off x="77700" y="40207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83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93" name="Google Shape;1393;p83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394" name="Google Shape;1394;p83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395" name="Google Shape;1395;p83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396" name="Google Shape;1396;p83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2/</a:t>
            </a:r>
            <a:endParaRPr sz="1600"/>
          </a:p>
        </p:txBody>
      </p:sp>
      <p:sp>
        <p:nvSpPr>
          <p:cNvPr id="1397" name="Google Shape;1397;p83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398" name="Google Shape;1398;p83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99" name="Google Shape;1399;p83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00" name="Google Shape;1400;p83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401" name="Google Shape;1401;p83"/>
          <p:cNvCxnSpPr>
            <a:stCxn id="1400" idx="3"/>
            <a:endCxn id="1399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402" name="Google Shape;1402;p83"/>
          <p:cNvCxnSpPr>
            <a:stCxn id="1396" idx="3"/>
            <a:endCxn id="1394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403" name="Google Shape;1403;p83"/>
          <p:cNvCxnSpPr>
            <a:stCxn id="1394" idx="2"/>
            <a:endCxn id="1397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4" name="Google Shape;1404;p83"/>
          <p:cNvCxnSpPr>
            <a:stCxn id="1399" idx="3"/>
            <a:endCxn id="1398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5" name="Google Shape;1405;p83"/>
          <p:cNvCxnSpPr>
            <a:stCxn id="1396" idx="2"/>
            <a:endCxn id="1399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6" name="Google Shape;1406;p83"/>
          <p:cNvCxnSpPr>
            <a:stCxn id="1398" idx="0"/>
            <a:endCxn id="1394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7" name="Google Shape;1407;p83"/>
          <p:cNvCxnSpPr>
            <a:stCxn id="1397" idx="0"/>
            <a:endCxn id="1395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08" name="Google Shape;1408;p83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409" name="Google Shape;1409;p83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410" name="Google Shape;1410;p83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411" name="Google Shape;1411;p83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412" name="Google Shape;1412;p83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413" name="Google Shape;1413;p83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414" name="Google Shape;1414;p83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415" name="Google Shape;1415;p83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16" name="Google Shape;1416;p83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17" name="Google Shape;1417;p83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418" name="Google Shape;1418;p83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9" name="Google Shape;1419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20" name="Google Shape;1420;p83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21" name="Google Shape;1421;p83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22" name="Google Shape;1422;p83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23" name="Google Shape;1423;p83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b)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8</a:t>
            </a:r>
            <a:endParaRPr sz="1800"/>
          </a:p>
        </p:txBody>
      </p:sp>
      <p:sp>
        <p:nvSpPr>
          <p:cNvPr id="1424" name="Google Shape;1424;p83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25" name="Google Shape;1425;p83"/>
          <p:cNvSpPr txBox="1"/>
          <p:nvPr/>
        </p:nvSpPr>
        <p:spPr>
          <a:xfrm>
            <a:off x="4244075" y="3621024"/>
            <a:ext cx="459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Back in the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no</a:t>
            </a:r>
            <a:r>
              <a:rPr lang="en-US" sz="1800">
                <a:solidFill>
                  <a:schemeClr val="dk1"/>
                </a:solidFill>
              </a:rPr>
              <a:t> adjacent white nodes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 DFSVisit(G, b)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26" name="Google Shape;1426;p83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27" name="Google Shape;1427;p83"/>
          <p:cNvCxnSpPr/>
          <p:nvPr/>
        </p:nvCxnSpPr>
        <p:spPr>
          <a:xfrm>
            <a:off x="77700" y="30301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84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33" name="Google Shape;1433;p8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434" name="Google Shape;1434;p84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435" name="Google Shape;1435;p84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436" name="Google Shape;1436;p84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3150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2/9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37" name="Google Shape;1437;p84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438" name="Google Shape;1438;p84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39" name="Google Shape;1439;p84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40" name="Google Shape;1440;p84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441" name="Google Shape;1441;p84"/>
          <p:cNvCxnSpPr>
            <a:stCxn id="1440" idx="3"/>
            <a:endCxn id="1439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442" name="Google Shape;1442;p84"/>
          <p:cNvCxnSpPr>
            <a:stCxn id="1436" idx="3"/>
            <a:endCxn id="1434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443" name="Google Shape;1443;p84"/>
          <p:cNvCxnSpPr>
            <a:stCxn id="1434" idx="2"/>
            <a:endCxn id="1437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4" name="Google Shape;1444;p84"/>
          <p:cNvCxnSpPr>
            <a:stCxn id="1439" idx="3"/>
            <a:endCxn id="1438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5" name="Google Shape;1445;p84"/>
          <p:cNvCxnSpPr>
            <a:stCxn id="1436" idx="2"/>
            <a:endCxn id="1439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6" name="Google Shape;1446;p84"/>
          <p:cNvCxnSpPr>
            <a:stCxn id="1438" idx="0"/>
            <a:endCxn id="1434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7" name="Google Shape;1447;p84"/>
          <p:cNvCxnSpPr>
            <a:stCxn id="1437" idx="0"/>
            <a:endCxn id="1435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48" name="Google Shape;1448;p84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449" name="Google Shape;1449;p84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450" name="Google Shape;1450;p84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451" name="Google Shape;1451;p84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452" name="Google Shape;1452;p84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453" name="Google Shape;1453;p84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454" name="Google Shape;1454;p84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455" name="Google Shape;1455;p84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56" name="Google Shape;1456;p84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57" name="Google Shape;1457;p84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458" name="Google Shape;1458;p84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59" name="Google Shape;1459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60" name="Google Shape;1460;p84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61" name="Google Shape;1461;p84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62" name="Google Shape;1462;p84"/>
          <p:cNvSpPr txBox="1"/>
          <p:nvPr/>
        </p:nvSpPr>
        <p:spPr>
          <a:xfrm>
            <a:off x="7955280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63" name="Google Shape;1463;p84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</a:t>
            </a:r>
            <a:r>
              <a:rPr lang="en-US" sz="1800">
                <a:solidFill>
                  <a:schemeClr val="dk1"/>
                </a:solidFill>
              </a:rPr>
              <a:t> DFSVisit(G, b)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9</a:t>
            </a:r>
            <a:endParaRPr sz="1800"/>
          </a:p>
        </p:txBody>
      </p:sp>
      <p:sp>
        <p:nvSpPr>
          <p:cNvPr id="1464" name="Google Shape;1464;p84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65" name="Google Shape;1465;p84"/>
          <p:cNvSpPr txBox="1"/>
          <p:nvPr/>
        </p:nvSpPr>
        <p:spPr>
          <a:xfrm>
            <a:off x="4244075" y="3621024"/>
            <a:ext cx="459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c)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66" name="Google Shape;1466;p84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67" name="Google Shape;1467;p84"/>
          <p:cNvCxnSpPr/>
          <p:nvPr/>
        </p:nvCxnSpPr>
        <p:spPr>
          <a:xfrm>
            <a:off x="77700" y="40207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73" name="Google Shape;1473;p8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474" name="Google Shape;1474;p85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475" name="Google Shape;1475;p85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476" name="Google Shape;1476;p85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3150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2/9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77" name="Google Shape;1477;p85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478" name="Google Shape;1478;p85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79" name="Google Shape;1479;p85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80" name="Google Shape;1480;p85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481" name="Google Shape;1481;p85"/>
          <p:cNvCxnSpPr>
            <a:stCxn id="1480" idx="3"/>
            <a:endCxn id="1479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482" name="Google Shape;1482;p85"/>
          <p:cNvCxnSpPr>
            <a:stCxn id="1476" idx="3"/>
            <a:endCxn id="1474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483" name="Google Shape;1483;p85"/>
          <p:cNvCxnSpPr>
            <a:stCxn id="1474" idx="2"/>
            <a:endCxn id="1477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4" name="Google Shape;1484;p85"/>
          <p:cNvCxnSpPr>
            <a:stCxn id="1479" idx="3"/>
            <a:endCxn id="1478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5" name="Google Shape;1485;p85"/>
          <p:cNvCxnSpPr>
            <a:stCxn id="1476" idx="2"/>
            <a:endCxn id="1479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6" name="Google Shape;1486;p85"/>
          <p:cNvCxnSpPr>
            <a:stCxn id="1478" idx="0"/>
            <a:endCxn id="1474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7" name="Google Shape;1487;p85"/>
          <p:cNvCxnSpPr>
            <a:stCxn id="1477" idx="0"/>
            <a:endCxn id="1475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88" name="Google Shape;1488;p85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489" name="Google Shape;1489;p85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490" name="Google Shape;1490;p85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491" name="Google Shape;1491;p85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492" name="Google Shape;1492;p85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493" name="Google Shape;1493;p85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494" name="Google Shape;1494;p85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495" name="Google Shape;1495;p85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96" name="Google Shape;1496;p85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497" name="Google Shape;1497;p85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498" name="Google Shape;1498;p85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99" name="Google Shape;1499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00" name="Google Shape;1500;p85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01" name="Google Shape;1501;p85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02" name="Google Shape;1502;p85"/>
          <p:cNvSpPr txBox="1"/>
          <p:nvPr/>
        </p:nvSpPr>
        <p:spPr>
          <a:xfrm>
            <a:off x="7927848" y="3288034"/>
            <a:ext cx="365700" cy="244500"/>
          </a:xfrm>
          <a:prstGeom prst="rect">
            <a:avLst/>
          </a:prstGeom>
          <a:noFill/>
          <a:ln cap="flat" cmpd="sng" w="9525">
            <a:solidFill>
              <a:srgbClr val="59C7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03" name="Google Shape;1503;p85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c)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9</a:t>
            </a:r>
            <a:endParaRPr sz="1800"/>
          </a:p>
        </p:txBody>
      </p:sp>
      <p:sp>
        <p:nvSpPr>
          <p:cNvPr id="1504" name="Google Shape;1504;p85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05" name="Google Shape;1505;p85"/>
          <p:cNvSpPr txBox="1"/>
          <p:nvPr/>
        </p:nvSpPr>
        <p:spPr>
          <a:xfrm>
            <a:off x="4244075" y="3621025"/>
            <a:ext cx="4591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Back in the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next adjacent white node: 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add parent of 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call DFSVisit(G, g)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6" name="Google Shape;1506;p85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07" name="Google Shape;1507;p85"/>
          <p:cNvCxnSpPr/>
          <p:nvPr/>
        </p:nvCxnSpPr>
        <p:spPr>
          <a:xfrm>
            <a:off x="77700" y="30301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6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13" name="Google Shape;1513;p8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514" name="Google Shape;1514;p86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515" name="Google Shape;1515;p86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/</a:t>
            </a:r>
            <a:endParaRPr sz="1600"/>
          </a:p>
        </p:txBody>
      </p:sp>
      <p:sp>
        <p:nvSpPr>
          <p:cNvPr id="1516" name="Google Shape;1516;p86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3150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2/9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17" name="Google Shape;1517;p86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10</a:t>
            </a:r>
            <a:r>
              <a:rPr lang="en-US" sz="1600"/>
              <a:t>/</a:t>
            </a:r>
            <a:endParaRPr sz="1600"/>
          </a:p>
        </p:txBody>
      </p:sp>
      <p:sp>
        <p:nvSpPr>
          <p:cNvPr id="1518" name="Google Shape;1518;p86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19" name="Google Shape;1519;p86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20" name="Google Shape;1520;p86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521" name="Google Shape;1521;p86"/>
          <p:cNvCxnSpPr>
            <a:stCxn id="1520" idx="3"/>
            <a:endCxn id="1519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22" name="Google Shape;1522;p86"/>
          <p:cNvCxnSpPr>
            <a:stCxn id="1516" idx="3"/>
            <a:endCxn id="1514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23" name="Google Shape;1523;p86"/>
          <p:cNvCxnSpPr>
            <a:stCxn id="1514" idx="2"/>
            <a:endCxn id="1517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4" name="Google Shape;1524;p86"/>
          <p:cNvCxnSpPr>
            <a:stCxn id="1519" idx="3"/>
            <a:endCxn id="1518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5" name="Google Shape;1525;p86"/>
          <p:cNvCxnSpPr>
            <a:stCxn id="1516" idx="2"/>
            <a:endCxn id="1519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6" name="Google Shape;1526;p86"/>
          <p:cNvCxnSpPr>
            <a:stCxn id="1518" idx="0"/>
            <a:endCxn id="1514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7" name="Google Shape;1527;p86"/>
          <p:cNvCxnSpPr>
            <a:stCxn id="1517" idx="0"/>
            <a:endCxn id="1515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28" name="Google Shape;1528;p86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529" name="Google Shape;1529;p86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530" name="Google Shape;1530;p86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531" name="Google Shape;1531;p86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532" name="Google Shape;1532;p86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533" name="Google Shape;1533;p86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534" name="Google Shape;1534;p86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535" name="Google Shape;1535;p86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36" name="Google Shape;1536;p86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37" name="Google Shape;1537;p86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 cap="flat" cmpd="sng" w="9525">
            <a:solidFill>
              <a:srgbClr val="59C7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G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538" name="Google Shape;1538;p86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39" name="Google Shape;1539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40" name="Google Shape;1540;p86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41" name="Google Shape;1541;p86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42" name="Google Shape;1542;p86"/>
          <p:cNvSpPr txBox="1"/>
          <p:nvPr/>
        </p:nvSpPr>
        <p:spPr>
          <a:xfrm>
            <a:off x="7927848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43" name="Google Shape;1543;p86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call</a:t>
            </a:r>
            <a:r>
              <a:rPr lang="en-US" sz="1800">
                <a:solidFill>
                  <a:schemeClr val="dk1"/>
                </a:solidFill>
              </a:rPr>
              <a:t> DFSVisit(G, g)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10</a:t>
            </a:r>
            <a:endParaRPr sz="1800"/>
          </a:p>
        </p:txBody>
      </p:sp>
      <p:sp>
        <p:nvSpPr>
          <p:cNvPr id="1544" name="Google Shape;1544;p86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45" name="Google Shape;1545;p86"/>
          <p:cNvSpPr txBox="1"/>
          <p:nvPr/>
        </p:nvSpPr>
        <p:spPr>
          <a:xfrm>
            <a:off x="4244075" y="3621025"/>
            <a:ext cx="4591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Enter</a:t>
            </a:r>
            <a:r>
              <a:rPr lang="en-US" sz="1800">
                <a:solidFill>
                  <a:schemeClr val="dk1"/>
                </a:solidFill>
              </a:rPr>
              <a:t> the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next adjacent white node: 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add parent of 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call DFSVisit(G, d)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46" name="Google Shape;1546;p86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87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52" name="Google Shape;1552;p8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553" name="Google Shape;1553;p87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554" name="Google Shape;1554;p87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11</a:t>
            </a:r>
            <a:r>
              <a:rPr lang="en-US" sz="1600"/>
              <a:t>/</a:t>
            </a:r>
            <a:endParaRPr sz="1600"/>
          </a:p>
        </p:txBody>
      </p:sp>
      <p:sp>
        <p:nvSpPr>
          <p:cNvPr id="1555" name="Google Shape;1555;p87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3150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2/9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56" name="Google Shape;1556;p87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10/</a:t>
            </a:r>
            <a:endParaRPr sz="1600"/>
          </a:p>
        </p:txBody>
      </p:sp>
      <p:sp>
        <p:nvSpPr>
          <p:cNvPr id="1557" name="Google Shape;1557;p87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58" name="Google Shape;1558;p87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59" name="Google Shape;1559;p87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560" name="Google Shape;1560;p87"/>
          <p:cNvCxnSpPr>
            <a:stCxn id="1559" idx="3"/>
            <a:endCxn id="1558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61" name="Google Shape;1561;p87"/>
          <p:cNvCxnSpPr>
            <a:stCxn id="1555" idx="3"/>
            <a:endCxn id="1553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62" name="Google Shape;1562;p87"/>
          <p:cNvCxnSpPr>
            <a:stCxn id="1553" idx="2"/>
            <a:endCxn id="1556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63" name="Google Shape;1563;p87"/>
          <p:cNvCxnSpPr>
            <a:stCxn id="1558" idx="3"/>
            <a:endCxn id="1557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64" name="Google Shape;1564;p87"/>
          <p:cNvCxnSpPr>
            <a:stCxn id="1555" idx="2"/>
            <a:endCxn id="1558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65" name="Google Shape;1565;p87"/>
          <p:cNvCxnSpPr>
            <a:stCxn id="1557" idx="0"/>
            <a:endCxn id="1553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66" name="Google Shape;1566;p87"/>
          <p:cNvCxnSpPr>
            <a:stCxn id="1556" idx="0"/>
            <a:endCxn id="1554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67" name="Google Shape;1567;p87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568" name="Google Shape;1568;p87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569" name="Google Shape;1569;p87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570" name="Google Shape;1570;p87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571" name="Google Shape;1571;p87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572" name="Google Shape;1572;p87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573" name="Google Shape;1573;p87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574" name="Google Shape;1574;p87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75" name="Google Shape;1575;p87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76" name="Google Shape;1576;p87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G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577" name="Google Shape;1577;p87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78" name="Google Shape;1578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79" name="Google Shape;1579;p87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80" name="Google Shape;1580;p87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81" name="Google Shape;1581;p87"/>
          <p:cNvSpPr txBox="1"/>
          <p:nvPr/>
        </p:nvSpPr>
        <p:spPr>
          <a:xfrm>
            <a:off x="7927848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82" name="Google Shape;1582;p87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call DFSVisit(G, d)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11</a:t>
            </a:r>
            <a:endParaRPr sz="1800"/>
          </a:p>
        </p:txBody>
      </p:sp>
      <p:sp>
        <p:nvSpPr>
          <p:cNvPr id="1583" name="Google Shape;1583;p87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584" name="Google Shape;1584;p87"/>
          <p:cNvSpPr txBox="1"/>
          <p:nvPr/>
        </p:nvSpPr>
        <p:spPr>
          <a:xfrm>
            <a:off x="4244075" y="3621025"/>
            <a:ext cx="459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Enter the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no</a:t>
            </a:r>
            <a:r>
              <a:rPr lang="en-US" sz="1800">
                <a:solidFill>
                  <a:schemeClr val="dk1"/>
                </a:solidFill>
              </a:rPr>
              <a:t> adjacent white nodes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 DFSVisit(G, d)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5" name="Google Shape;1585;p87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88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91" name="Google Shape;1591;p8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592" name="Google Shape;1592;p88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593" name="Google Shape;1593;p88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11/12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94" name="Google Shape;1594;p88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3150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2/9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95" name="Google Shape;1595;p88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10/</a:t>
            </a:r>
            <a:endParaRPr sz="1600"/>
          </a:p>
        </p:txBody>
      </p:sp>
      <p:sp>
        <p:nvSpPr>
          <p:cNvPr id="1596" name="Google Shape;1596;p88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97" name="Google Shape;1597;p88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98" name="Google Shape;1598;p88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599" name="Google Shape;1599;p88"/>
          <p:cNvCxnSpPr>
            <a:stCxn id="1598" idx="3"/>
            <a:endCxn id="1597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00" name="Google Shape;1600;p88"/>
          <p:cNvCxnSpPr>
            <a:stCxn id="1594" idx="3"/>
            <a:endCxn id="1592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01" name="Google Shape;1601;p88"/>
          <p:cNvCxnSpPr>
            <a:stCxn id="1592" idx="2"/>
            <a:endCxn id="1595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2" name="Google Shape;1602;p88"/>
          <p:cNvCxnSpPr>
            <a:stCxn id="1597" idx="3"/>
            <a:endCxn id="1596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3" name="Google Shape;1603;p88"/>
          <p:cNvCxnSpPr>
            <a:stCxn id="1594" idx="2"/>
            <a:endCxn id="1597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4" name="Google Shape;1604;p88"/>
          <p:cNvCxnSpPr>
            <a:stCxn id="1596" idx="0"/>
            <a:endCxn id="1592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5" name="Google Shape;1605;p88"/>
          <p:cNvCxnSpPr>
            <a:stCxn id="1595" idx="0"/>
            <a:endCxn id="1593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06" name="Google Shape;1606;p88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607" name="Google Shape;1607;p88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608" name="Google Shape;1608;p88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609" name="Google Shape;1609;p88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610" name="Google Shape;1610;p88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611" name="Google Shape;1611;p88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612" name="Google Shape;1612;p88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613" name="Google Shape;1613;p88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14" name="Google Shape;1614;p88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15" name="Google Shape;1615;p88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G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616" name="Google Shape;1616;p88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17" name="Google Shape;1617;p8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18" name="Google Shape;1618;p88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19" name="Google Shape;1619;p88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20" name="Google Shape;1620;p88"/>
          <p:cNvSpPr txBox="1"/>
          <p:nvPr/>
        </p:nvSpPr>
        <p:spPr>
          <a:xfrm>
            <a:off x="7927848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21" name="Google Shape;1621;p88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</a:t>
            </a:r>
            <a:r>
              <a:rPr lang="en-US" sz="1800">
                <a:solidFill>
                  <a:schemeClr val="dk1"/>
                </a:solidFill>
              </a:rPr>
              <a:t> DFSVisit(G, d)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12</a:t>
            </a:r>
            <a:endParaRPr sz="1800"/>
          </a:p>
        </p:txBody>
      </p:sp>
      <p:sp>
        <p:nvSpPr>
          <p:cNvPr id="1622" name="Google Shape;1622;p88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23" name="Google Shape;1623;p88"/>
          <p:cNvSpPr txBox="1"/>
          <p:nvPr/>
        </p:nvSpPr>
        <p:spPr>
          <a:xfrm>
            <a:off x="4244075" y="3621025"/>
            <a:ext cx="459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g)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24" name="Google Shape;1624;p88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25" name="Google Shape;1625;p88"/>
          <p:cNvCxnSpPr/>
          <p:nvPr/>
        </p:nvCxnSpPr>
        <p:spPr>
          <a:xfrm>
            <a:off x="77700" y="40207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89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31" name="Google Shape;1631;p8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632" name="Google Shape;1632;p89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633" name="Google Shape;1633;p89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11/12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34" name="Google Shape;1634;p89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3150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2/9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35" name="Google Shape;1635;p89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10/</a:t>
            </a:r>
            <a:endParaRPr sz="1600"/>
          </a:p>
        </p:txBody>
      </p:sp>
      <p:sp>
        <p:nvSpPr>
          <p:cNvPr id="1636" name="Google Shape;1636;p89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37" name="Google Shape;1637;p89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38" name="Google Shape;1638;p89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639" name="Google Shape;1639;p89"/>
          <p:cNvCxnSpPr>
            <a:stCxn id="1638" idx="3"/>
            <a:endCxn id="1637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40" name="Google Shape;1640;p89"/>
          <p:cNvCxnSpPr>
            <a:stCxn id="1634" idx="3"/>
            <a:endCxn id="1632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41" name="Google Shape;1641;p89"/>
          <p:cNvCxnSpPr>
            <a:stCxn id="1632" idx="2"/>
            <a:endCxn id="1635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2" name="Google Shape;1642;p89"/>
          <p:cNvCxnSpPr>
            <a:stCxn id="1637" idx="3"/>
            <a:endCxn id="1636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3" name="Google Shape;1643;p89"/>
          <p:cNvCxnSpPr>
            <a:stCxn id="1634" idx="2"/>
            <a:endCxn id="1637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4" name="Google Shape;1644;p89"/>
          <p:cNvCxnSpPr>
            <a:stCxn id="1636" idx="0"/>
            <a:endCxn id="1632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5" name="Google Shape;1645;p89"/>
          <p:cNvCxnSpPr>
            <a:stCxn id="1635" idx="0"/>
            <a:endCxn id="1633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46" name="Google Shape;1646;p89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647" name="Google Shape;1647;p89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648" name="Google Shape;1648;p89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649" name="Google Shape;1649;p89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650" name="Google Shape;1650;p89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651" name="Google Shape;1651;p89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652" name="Google Shape;1652;p89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653" name="Google Shape;1653;p89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54" name="Google Shape;1654;p89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55" name="Google Shape;1655;p89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G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656" name="Google Shape;1656;p89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57" name="Google Shape;1657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58" name="Google Shape;1658;p89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59" name="Google Shape;1659;p89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60" name="Google Shape;1660;p89"/>
          <p:cNvSpPr txBox="1"/>
          <p:nvPr/>
        </p:nvSpPr>
        <p:spPr>
          <a:xfrm>
            <a:off x="7927848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61" name="Google Shape;1661;p89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g)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12</a:t>
            </a:r>
            <a:endParaRPr sz="1800"/>
          </a:p>
        </p:txBody>
      </p:sp>
      <p:sp>
        <p:nvSpPr>
          <p:cNvPr id="1662" name="Google Shape;1662;p89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63" name="Google Shape;1663;p89"/>
          <p:cNvSpPr txBox="1"/>
          <p:nvPr/>
        </p:nvSpPr>
        <p:spPr>
          <a:xfrm>
            <a:off x="4244075" y="3621025"/>
            <a:ext cx="459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Back in the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no</a:t>
            </a:r>
            <a:r>
              <a:rPr lang="en-US" sz="1800">
                <a:solidFill>
                  <a:schemeClr val="dk1"/>
                </a:solidFill>
              </a:rPr>
              <a:t> adjacent white nodes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 DFSVisit(G, g)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64" name="Google Shape;1664;p89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65" name="Google Shape;1665;p89"/>
          <p:cNvCxnSpPr/>
          <p:nvPr/>
        </p:nvCxnSpPr>
        <p:spPr>
          <a:xfrm>
            <a:off x="77700" y="30301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739650" y="1637975"/>
            <a:ext cx="4923900" cy="2877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girl.png"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515" y="3934379"/>
            <a:ext cx="669728" cy="669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27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167" name="Google Shape;16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7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169" name="Google Shape;169;p27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170" name="Google Shape;170;p27"/>
          <p:cNvSpPr/>
          <p:nvPr/>
        </p:nvSpPr>
        <p:spPr>
          <a:xfrm>
            <a:off x="0" y="236775"/>
            <a:ext cx="3120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317858" y="236775"/>
            <a:ext cx="280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</a:t>
            </a:r>
            <a:r>
              <a:rPr lang="en-US" sz="2400"/>
              <a:t> example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69926" y="3340148"/>
            <a:ext cx="34833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P a citizen of Simpleland?</a:t>
            </a:r>
            <a:endParaRPr/>
          </a:p>
        </p:txBody>
      </p:sp>
      <p:pic>
        <p:nvPicPr>
          <p:cNvPr descr="father.png" id="173" name="Google Shape;17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7588" y="3081989"/>
            <a:ext cx="669728" cy="66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man (2).png" id="174" name="Google Shape;17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3213" y="3083193"/>
            <a:ext cx="669728" cy="66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90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71" name="Google Shape;1671;p9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672" name="Google Shape;1672;p90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673" name="Google Shape;1673;p90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11/12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74" name="Google Shape;1674;p90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3150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2/9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75" name="Google Shape;1675;p90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10/13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76" name="Google Shape;1676;p90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77" name="Google Shape;1677;p90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678" name="Google Shape;1678;p90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679" name="Google Shape;1679;p90"/>
          <p:cNvCxnSpPr>
            <a:stCxn id="1678" idx="3"/>
            <a:endCxn id="1677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80" name="Google Shape;1680;p90"/>
          <p:cNvCxnSpPr>
            <a:stCxn id="1674" idx="3"/>
            <a:endCxn id="1672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81" name="Google Shape;1681;p90"/>
          <p:cNvCxnSpPr>
            <a:stCxn id="1672" idx="2"/>
            <a:endCxn id="1675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82" name="Google Shape;1682;p90"/>
          <p:cNvCxnSpPr>
            <a:stCxn id="1677" idx="3"/>
            <a:endCxn id="1676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83" name="Google Shape;1683;p90"/>
          <p:cNvCxnSpPr>
            <a:stCxn id="1674" idx="2"/>
            <a:endCxn id="1677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84" name="Google Shape;1684;p90"/>
          <p:cNvCxnSpPr>
            <a:stCxn id="1676" idx="0"/>
            <a:endCxn id="1672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85" name="Google Shape;1685;p90"/>
          <p:cNvCxnSpPr>
            <a:stCxn id="1675" idx="0"/>
            <a:endCxn id="1673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6" name="Google Shape;1686;p90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687" name="Google Shape;1687;p90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688" name="Google Shape;1688;p90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689" name="Google Shape;1689;p90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690" name="Google Shape;1690;p90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691" name="Google Shape;1691;p90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692" name="Google Shape;1692;p90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693" name="Google Shape;1693;p90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94" name="Google Shape;1694;p90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95" name="Google Shape;1695;p90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G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696" name="Google Shape;1696;p90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97" name="Google Shape;1697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98" name="Google Shape;1698;p90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699" name="Google Shape;1699;p90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00" name="Google Shape;1700;p90"/>
          <p:cNvSpPr txBox="1"/>
          <p:nvPr/>
        </p:nvSpPr>
        <p:spPr>
          <a:xfrm>
            <a:off x="7927848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01" name="Google Shape;1701;p90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</a:t>
            </a:r>
            <a:r>
              <a:rPr lang="en-US" sz="1800">
                <a:solidFill>
                  <a:schemeClr val="dk1"/>
                </a:solidFill>
              </a:rPr>
              <a:t> DFSVisit(G, g)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13</a:t>
            </a:r>
            <a:endParaRPr sz="1800"/>
          </a:p>
        </p:txBody>
      </p:sp>
      <p:sp>
        <p:nvSpPr>
          <p:cNvPr id="1702" name="Google Shape;1702;p90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03" name="Google Shape;1703;p90"/>
          <p:cNvSpPr txBox="1"/>
          <p:nvPr/>
        </p:nvSpPr>
        <p:spPr>
          <a:xfrm>
            <a:off x="4244075" y="3621025"/>
            <a:ext cx="459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c)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04" name="Google Shape;1704;p90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05" name="Google Shape;1705;p90"/>
          <p:cNvCxnSpPr/>
          <p:nvPr/>
        </p:nvCxnSpPr>
        <p:spPr>
          <a:xfrm>
            <a:off x="77700" y="40207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91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11" name="Google Shape;1711;p9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712" name="Google Shape;1712;p91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rgbClr val="A6A6A6">
              <a:alpha val="2737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1/</a:t>
            </a:r>
            <a:endParaRPr sz="1600"/>
          </a:p>
        </p:txBody>
      </p:sp>
      <p:sp>
        <p:nvSpPr>
          <p:cNvPr id="1713" name="Google Shape;1713;p91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11/12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14" name="Google Shape;1714;p91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3150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2/9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15" name="Google Shape;1715;p91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10/13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716" name="Google Shape;1716;p91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17" name="Google Shape;1717;p91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18" name="Google Shape;1718;p91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719" name="Google Shape;1719;p91"/>
          <p:cNvCxnSpPr>
            <a:stCxn id="1718" idx="3"/>
            <a:endCxn id="1717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720" name="Google Shape;1720;p91"/>
          <p:cNvCxnSpPr>
            <a:stCxn id="1714" idx="3"/>
            <a:endCxn id="1712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721" name="Google Shape;1721;p91"/>
          <p:cNvCxnSpPr>
            <a:stCxn id="1712" idx="2"/>
            <a:endCxn id="1715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2" name="Google Shape;1722;p91"/>
          <p:cNvCxnSpPr>
            <a:stCxn id="1717" idx="3"/>
            <a:endCxn id="1716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3" name="Google Shape;1723;p91"/>
          <p:cNvCxnSpPr>
            <a:stCxn id="1714" idx="2"/>
            <a:endCxn id="1717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4" name="Google Shape;1724;p91"/>
          <p:cNvCxnSpPr>
            <a:stCxn id="1716" idx="0"/>
            <a:endCxn id="1712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5" name="Google Shape;1725;p91"/>
          <p:cNvCxnSpPr>
            <a:stCxn id="1715" idx="0"/>
            <a:endCxn id="1713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26" name="Google Shape;1726;p91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727" name="Google Shape;1727;p91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728" name="Google Shape;1728;p91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729" name="Google Shape;1729;p91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730" name="Google Shape;1730;p91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731" name="Google Shape;1731;p91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732" name="Google Shape;1732;p91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733" name="Google Shape;1733;p91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34" name="Google Shape;1734;p91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35" name="Google Shape;1735;p91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G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736" name="Google Shape;1736;p91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37" name="Google Shape;1737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738" name="Google Shape;1738;p91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39" name="Google Shape;1739;p91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40" name="Google Shape;1740;p91"/>
          <p:cNvSpPr txBox="1"/>
          <p:nvPr/>
        </p:nvSpPr>
        <p:spPr>
          <a:xfrm>
            <a:off x="7927848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41" name="Google Shape;1741;p91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return to For-Loop of DFSVisit(G, c)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13</a:t>
            </a:r>
            <a:endParaRPr sz="1800"/>
          </a:p>
        </p:txBody>
      </p:sp>
      <p:sp>
        <p:nvSpPr>
          <p:cNvPr id="1742" name="Google Shape;1742;p91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43" name="Google Shape;1743;p91"/>
          <p:cNvSpPr txBox="1"/>
          <p:nvPr/>
        </p:nvSpPr>
        <p:spPr>
          <a:xfrm>
            <a:off x="4244075" y="3621025"/>
            <a:ext cx="4591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Back in the For-Loop: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no</a:t>
            </a:r>
            <a:r>
              <a:rPr lang="en-US" sz="1800">
                <a:solidFill>
                  <a:schemeClr val="dk1"/>
                </a:solidFill>
              </a:rPr>
              <a:t> adjacent white nodes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 DFSVisit(G, c)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44" name="Google Shape;1744;p91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45" name="Google Shape;1745;p91"/>
          <p:cNvCxnSpPr/>
          <p:nvPr/>
        </p:nvCxnSpPr>
        <p:spPr>
          <a:xfrm>
            <a:off x="77700" y="3030150"/>
            <a:ext cx="342000" cy="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2"/>
          <p:cNvSpPr/>
          <p:nvPr/>
        </p:nvSpPr>
        <p:spPr>
          <a:xfrm>
            <a:off x="0" y="236775"/>
            <a:ext cx="3131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51" name="Google Shape;1751;p9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Depth-First Search</a:t>
            </a:r>
            <a:endParaRPr/>
          </a:p>
        </p:txBody>
      </p:sp>
      <p:sp>
        <p:nvSpPr>
          <p:cNvPr id="1752" name="Google Shape;1752;p92"/>
          <p:cNvSpPr/>
          <p:nvPr/>
        </p:nvSpPr>
        <p:spPr>
          <a:xfrm>
            <a:off x="6934877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lt1"/>
                </a:solidFill>
              </a:rPr>
              <a:t>1/14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53" name="Google Shape;1753;p92"/>
          <p:cNvSpPr/>
          <p:nvPr/>
        </p:nvSpPr>
        <p:spPr>
          <a:xfrm>
            <a:off x="78492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11/12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54" name="Google Shape;1754;p92"/>
          <p:cNvSpPr/>
          <p:nvPr/>
        </p:nvSpPr>
        <p:spPr>
          <a:xfrm>
            <a:off x="6020478" y="20144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3150" spcFirstLastPara="1" rIns="91425" wrap="square" tIns="82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2/9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55" name="Google Shape;1755;p92"/>
          <p:cNvSpPr/>
          <p:nvPr/>
        </p:nvSpPr>
        <p:spPr>
          <a:xfrm>
            <a:off x="7849278" y="2700254"/>
            <a:ext cx="548700" cy="365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10/13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756" name="Google Shape;1756;p92"/>
          <p:cNvSpPr/>
          <p:nvPr/>
        </p:nvSpPr>
        <p:spPr>
          <a:xfrm>
            <a:off x="6934877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6/7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57" name="Google Shape;1757;p92"/>
          <p:cNvSpPr/>
          <p:nvPr/>
        </p:nvSpPr>
        <p:spPr>
          <a:xfrm>
            <a:off x="6020478" y="2700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3/8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58" name="Google Shape;1758;p92"/>
          <p:cNvSpPr/>
          <p:nvPr/>
        </p:nvSpPr>
        <p:spPr>
          <a:xfrm>
            <a:off x="5182278" y="2319254"/>
            <a:ext cx="548700" cy="365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25" spcFirstLastPara="1" rIns="91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4/5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759" name="Google Shape;1759;p92"/>
          <p:cNvCxnSpPr>
            <a:stCxn id="1758" idx="3"/>
            <a:endCxn id="1757" idx="1"/>
          </p:cNvCxnSpPr>
          <p:nvPr/>
        </p:nvCxnSpPr>
        <p:spPr>
          <a:xfrm>
            <a:off x="5730978" y="2501804"/>
            <a:ext cx="289500" cy="38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760" name="Google Shape;1760;p92"/>
          <p:cNvCxnSpPr>
            <a:stCxn id="1754" idx="3"/>
            <a:endCxn id="1752" idx="1"/>
          </p:cNvCxnSpPr>
          <p:nvPr/>
        </p:nvCxnSpPr>
        <p:spPr>
          <a:xfrm>
            <a:off x="6569177" y="21970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761" name="Google Shape;1761;p92"/>
          <p:cNvCxnSpPr>
            <a:stCxn id="1752" idx="2"/>
            <a:endCxn id="1755" idx="1"/>
          </p:cNvCxnSpPr>
          <p:nvPr/>
        </p:nvCxnSpPr>
        <p:spPr>
          <a:xfrm>
            <a:off x="7209227" y="2379554"/>
            <a:ext cx="640200" cy="5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2" name="Google Shape;1762;p92"/>
          <p:cNvCxnSpPr>
            <a:stCxn id="1757" idx="3"/>
            <a:endCxn id="1756" idx="1"/>
          </p:cNvCxnSpPr>
          <p:nvPr/>
        </p:nvCxnSpPr>
        <p:spPr>
          <a:xfrm>
            <a:off x="6569177" y="2882804"/>
            <a:ext cx="36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3" name="Google Shape;1763;p92"/>
          <p:cNvCxnSpPr>
            <a:stCxn id="1754" idx="2"/>
            <a:endCxn id="1757" idx="0"/>
          </p:cNvCxnSpPr>
          <p:nvPr/>
        </p:nvCxnSpPr>
        <p:spPr>
          <a:xfrm>
            <a:off x="62948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4" name="Google Shape;1764;p92"/>
          <p:cNvCxnSpPr>
            <a:stCxn id="1756" idx="0"/>
            <a:endCxn id="1752" idx="2"/>
          </p:cNvCxnSpPr>
          <p:nvPr/>
        </p:nvCxnSpPr>
        <p:spPr>
          <a:xfrm rot="10800000">
            <a:off x="7209227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5" name="Google Shape;1765;p92"/>
          <p:cNvCxnSpPr>
            <a:stCxn id="1755" idx="0"/>
            <a:endCxn id="1753" idx="2"/>
          </p:cNvCxnSpPr>
          <p:nvPr/>
        </p:nvCxnSpPr>
        <p:spPr>
          <a:xfrm rot="10800000">
            <a:off x="8123628" y="237955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66" name="Google Shape;1766;p92"/>
          <p:cNvSpPr txBox="1"/>
          <p:nvPr/>
        </p:nvSpPr>
        <p:spPr>
          <a:xfrm>
            <a:off x="62026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1767" name="Google Shape;1767;p92"/>
          <p:cNvSpPr txBox="1"/>
          <p:nvPr/>
        </p:nvSpPr>
        <p:spPr>
          <a:xfrm>
            <a:off x="71170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1768" name="Google Shape;1768;p92"/>
          <p:cNvSpPr txBox="1"/>
          <p:nvPr/>
        </p:nvSpPr>
        <p:spPr>
          <a:xfrm>
            <a:off x="8031480" y="1765551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1769" name="Google Shape;1769;p92"/>
          <p:cNvSpPr txBox="1"/>
          <p:nvPr/>
        </p:nvSpPr>
        <p:spPr>
          <a:xfrm>
            <a:off x="5348623" y="2076447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1770" name="Google Shape;1770;p92"/>
          <p:cNvSpPr txBox="1"/>
          <p:nvPr/>
        </p:nvSpPr>
        <p:spPr>
          <a:xfrm>
            <a:off x="621505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endParaRPr/>
          </a:p>
        </p:txBody>
      </p:sp>
      <p:sp>
        <p:nvSpPr>
          <p:cNvPr id="1771" name="Google Shape;1771;p92"/>
          <p:cNvSpPr txBox="1"/>
          <p:nvPr/>
        </p:nvSpPr>
        <p:spPr>
          <a:xfrm>
            <a:off x="7157683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endParaRPr/>
          </a:p>
        </p:txBody>
      </p:sp>
      <p:sp>
        <p:nvSpPr>
          <p:cNvPr id="1772" name="Google Shape;1772;p92"/>
          <p:cNvSpPr txBox="1"/>
          <p:nvPr/>
        </p:nvSpPr>
        <p:spPr>
          <a:xfrm>
            <a:off x="8059891" y="3048000"/>
            <a:ext cx="18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25" spcFirstLastPara="1" rIns="91425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</a:t>
            </a:r>
            <a:endParaRPr/>
          </a:p>
        </p:txBody>
      </p:sp>
      <p:sp>
        <p:nvSpPr>
          <p:cNvPr id="1773" name="Google Shape;1773;p92"/>
          <p:cNvSpPr txBox="1"/>
          <p:nvPr/>
        </p:nvSpPr>
        <p:spPr>
          <a:xfrm>
            <a:off x="5212080" y="18478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74" name="Google Shape;1774;p92"/>
          <p:cNvSpPr txBox="1"/>
          <p:nvPr/>
        </p:nvSpPr>
        <p:spPr>
          <a:xfrm>
            <a:off x="69951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NIL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75" name="Google Shape;1775;p92"/>
          <p:cNvSpPr txBox="1"/>
          <p:nvPr/>
        </p:nvSpPr>
        <p:spPr>
          <a:xfrm>
            <a:off x="79095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G</a:t>
            </a:r>
            <a:endParaRPr i="1">
              <a:solidFill>
                <a:srgbClr val="535353"/>
              </a:solidFill>
            </a:endParaRPr>
          </a:p>
        </p:txBody>
      </p:sp>
      <p:cxnSp>
        <p:nvCxnSpPr>
          <p:cNvPr id="1776" name="Google Shape;1776;p92"/>
          <p:cNvCxnSpPr/>
          <p:nvPr/>
        </p:nvCxnSpPr>
        <p:spPr>
          <a:xfrm flipH="1">
            <a:off x="7413075" y="1663050"/>
            <a:ext cx="237300" cy="339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77" name="Google Shape;1777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778" name="Google Shape;1778;p92"/>
          <p:cNvSpPr txBox="1"/>
          <p:nvPr/>
        </p:nvSpPr>
        <p:spPr>
          <a:xfrm>
            <a:off x="60899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B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79" name="Google Shape;1779;p92"/>
          <p:cNvSpPr txBox="1"/>
          <p:nvPr/>
        </p:nvSpPr>
        <p:spPr>
          <a:xfrm>
            <a:off x="7004304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E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80" name="Google Shape;1780;p92"/>
          <p:cNvSpPr txBox="1"/>
          <p:nvPr/>
        </p:nvSpPr>
        <p:spPr>
          <a:xfrm>
            <a:off x="7927848" y="328803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81" name="Google Shape;1781;p92"/>
          <p:cNvSpPr txBox="1"/>
          <p:nvPr/>
        </p:nvSpPr>
        <p:spPr>
          <a:xfrm>
            <a:off x="4244200" y="762925"/>
            <a:ext cx="45918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finish</a:t>
            </a:r>
            <a:r>
              <a:rPr lang="en-US" sz="1800">
                <a:solidFill>
                  <a:schemeClr val="dk1"/>
                </a:solidFill>
              </a:rPr>
              <a:t> DFSVisit(G, c)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time = 14</a:t>
            </a:r>
            <a:endParaRPr sz="1800"/>
          </a:p>
        </p:txBody>
      </p:sp>
      <p:sp>
        <p:nvSpPr>
          <p:cNvPr id="1782" name="Google Shape;1782;p92"/>
          <p:cNvSpPr txBox="1"/>
          <p:nvPr/>
        </p:nvSpPr>
        <p:spPr>
          <a:xfrm>
            <a:off x="6080760" y="1543054"/>
            <a:ext cx="365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535353"/>
                </a:solidFill>
              </a:rPr>
              <a:t>C</a:t>
            </a:r>
            <a:endParaRPr i="1">
              <a:solidFill>
                <a:srgbClr val="535353"/>
              </a:solidFill>
            </a:endParaRPr>
          </a:p>
        </p:txBody>
      </p:sp>
      <p:sp>
        <p:nvSpPr>
          <p:cNvPr id="1783" name="Google Shape;1783;p92"/>
          <p:cNvSpPr txBox="1"/>
          <p:nvPr/>
        </p:nvSpPr>
        <p:spPr>
          <a:xfrm>
            <a:off x="4244075" y="3621025"/>
            <a:ext cx="459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All nodes finished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→ FINISHED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4" name="Google Shape;1784;p92"/>
          <p:cNvSpPr txBox="1"/>
          <p:nvPr/>
        </p:nvSpPr>
        <p:spPr>
          <a:xfrm>
            <a:off x="365752" y="821775"/>
            <a:ext cx="3635700" cy="4044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Inputs: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a graph</a:t>
            </a:r>
            <a:b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u: the node to be processed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graph with information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= time + 1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# discovered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GRAY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vertex v in neighbors(u):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color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 WHITE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π [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←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DFSVisit(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G, 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color [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← BLACK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=  time + 1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 [</a:t>
            </a:r>
            <a:r>
              <a:rPr i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] = time				# finished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93"/>
          <p:cNvSpPr/>
          <p:nvPr/>
        </p:nvSpPr>
        <p:spPr>
          <a:xfrm>
            <a:off x="0" y="236775"/>
            <a:ext cx="7084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90" name="Google Shape;1790;p93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More on </a:t>
            </a:r>
            <a:r>
              <a:rPr lang="en-US" sz="2400"/>
              <a:t>Depth-First Search: See Cormen (2009)</a:t>
            </a:r>
            <a:endParaRPr/>
          </a:p>
        </p:txBody>
      </p:sp>
      <p:pic>
        <p:nvPicPr>
          <p:cNvPr id="1791" name="Google Shape;1791;p93"/>
          <p:cNvPicPr preferRelativeResize="0"/>
          <p:nvPr/>
        </p:nvPicPr>
        <p:blipFill rotWithShape="1">
          <a:blip r:embed="rId4">
            <a:alphaModFix/>
          </a:blip>
          <a:srcRect b="0" l="0" r="55158" t="0"/>
          <a:stretch/>
        </p:blipFill>
        <p:spPr>
          <a:xfrm>
            <a:off x="648275" y="745575"/>
            <a:ext cx="2483124" cy="41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93"/>
          <p:cNvSpPr txBox="1"/>
          <p:nvPr/>
        </p:nvSpPr>
        <p:spPr>
          <a:xfrm>
            <a:off x="3773975" y="4212175"/>
            <a:ext cx="74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Introduction to Algorithms by Thomas Cormen (2009)</a:t>
            </a:r>
            <a:endParaRPr/>
          </a:p>
        </p:txBody>
      </p:sp>
      <p:pic>
        <p:nvPicPr>
          <p:cNvPr id="1793" name="Google Shape;1793;p93"/>
          <p:cNvPicPr preferRelativeResize="0"/>
          <p:nvPr/>
        </p:nvPicPr>
        <p:blipFill rotWithShape="1">
          <a:blip r:embed="rId5">
            <a:alphaModFix/>
          </a:blip>
          <a:srcRect b="5156" l="77042" r="633" t="74057"/>
          <a:stretch/>
        </p:blipFill>
        <p:spPr>
          <a:xfrm>
            <a:off x="4024150" y="1073875"/>
            <a:ext cx="4513950" cy="285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4"/>
          <p:cNvSpPr txBox="1"/>
          <p:nvPr/>
        </p:nvSpPr>
        <p:spPr>
          <a:xfrm>
            <a:off x="214892" y="805592"/>
            <a:ext cx="83994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linear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recursion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method calls itself once recursively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e.g., factorial, gcd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tree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or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cascade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recursion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method calls itself multiple times recursively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e.g., </a:t>
            </a:r>
            <a:r>
              <a:rPr lang="en-US" sz="1800"/>
              <a:t>DFS,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fibonacci </a:t>
            </a:r>
            <a:r>
              <a:rPr lang="en-US" sz="1800"/>
              <a:t>numbers (next section)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tail-end</a:t>
            </a:r>
            <a:r>
              <a:rPr lang="en-US" sz="1800">
                <a:solidFill>
                  <a:schemeClr val="dk1"/>
                </a:solidFill>
              </a:rPr>
              <a:t> recursion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return value of a function is calculated as a call to itself and nothing else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gcd is tail-recursive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>
                <a:solidFill>
                  <a:schemeClr val="dk1"/>
                </a:solidFill>
              </a:rPr>
              <a:t>result of the last recursive call is the final return value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other types: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nested recursion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parameters of the method contain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recursive calls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e.g., Ackermann function:</a:t>
            </a:r>
            <a:endParaRPr sz="1800"/>
          </a:p>
          <a:p>
            <a:pPr indent="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t/>
            </a:r>
            <a:endParaRPr sz="1800"/>
          </a:p>
        </p:txBody>
      </p:sp>
      <p:sp>
        <p:nvSpPr>
          <p:cNvPr id="1799" name="Google Shape;1799;p94"/>
          <p:cNvSpPr/>
          <p:nvPr/>
        </p:nvSpPr>
        <p:spPr>
          <a:xfrm>
            <a:off x="0" y="236775"/>
            <a:ext cx="4549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00" name="Google Shape;1800;p9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Types of recursive algorithms</a:t>
            </a:r>
            <a:endParaRPr/>
          </a:p>
        </p:txBody>
      </p:sp>
      <p:pic>
        <p:nvPicPr>
          <p:cNvPr id="1801" name="Google Shape;18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475" y="3788800"/>
            <a:ext cx="3838824" cy="10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95"/>
          <p:cNvSpPr/>
          <p:nvPr/>
        </p:nvSpPr>
        <p:spPr>
          <a:xfrm>
            <a:off x="2" y="236765"/>
            <a:ext cx="18507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07" name="Google Shape;1807;p95"/>
          <p:cNvSpPr txBox="1"/>
          <p:nvPr/>
        </p:nvSpPr>
        <p:spPr>
          <a:xfrm>
            <a:off x="372292" y="772117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BFBFBF"/>
                </a:solidFill>
              </a:rPr>
              <a:t>Recursion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FBFBF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BFBFBF"/>
                </a:solidFill>
              </a:rPr>
              <a:t>Recursive Algorithms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Dynamic Programming</a:t>
            </a:r>
            <a:endParaRPr/>
          </a:p>
        </p:txBody>
      </p:sp>
      <p:sp>
        <p:nvSpPr>
          <p:cNvPr id="1808" name="Google Shape;1808;p95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Outline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96"/>
          <p:cNvSpPr txBox="1"/>
          <p:nvPr/>
        </p:nvSpPr>
        <p:spPr>
          <a:xfrm>
            <a:off x="372292" y="1153117"/>
            <a:ext cx="83994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An optimization problem consists of maximizing or minimizing a real function by systematically choosing input values from within an allowed set and computing the value of the function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finding “best available” values of some objective function given a defined domain or input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many problems in applied social science research actually have this structure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optimizing a statistical model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optimizing the parameters of a simulation model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calculating the shortest geographical path</a:t>
            </a:r>
            <a:endParaRPr sz="1800"/>
          </a:p>
        </p:txBody>
      </p:sp>
      <p:sp>
        <p:nvSpPr>
          <p:cNvPr id="1814" name="Google Shape;1814;p96"/>
          <p:cNvSpPr/>
          <p:nvPr/>
        </p:nvSpPr>
        <p:spPr>
          <a:xfrm>
            <a:off x="-3" y="236765"/>
            <a:ext cx="5533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15" name="Google Shape;1815;p9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Optimization Problems (Motivation)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97"/>
          <p:cNvSpPr txBox="1"/>
          <p:nvPr/>
        </p:nvSpPr>
        <p:spPr>
          <a:xfrm>
            <a:off x="296092" y="2372317"/>
            <a:ext cx="83994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While some problems cannot be taken apart this way, problems that span several points in time often do break apart recursively.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both a mathematical optimization method and a</a:t>
            </a:r>
            <a:r>
              <a:rPr lang="en-US" sz="1800"/>
              <a:t>n algorithm design principle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common technique used in engineering and economics; goes back to the idea of Richard Bellmann in the 1950s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optimal substructure: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if a problem can be solved optimally by breaking into sub-problems and recursively finding optimal solutions to sub-problems</a:t>
            </a:r>
            <a:endParaRPr sz="1800"/>
          </a:p>
        </p:txBody>
      </p:sp>
      <p:sp>
        <p:nvSpPr>
          <p:cNvPr id="1821" name="Google Shape;1821;p97"/>
          <p:cNvSpPr/>
          <p:nvPr/>
        </p:nvSpPr>
        <p:spPr>
          <a:xfrm flipH="1" rot="10800000">
            <a:off x="326575" y="920904"/>
            <a:ext cx="8373456" cy="1289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4" y="0"/>
                </a:lnTo>
                <a:cubicBezTo>
                  <a:pt x="21405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97"/>
          <p:cNvSpPr txBox="1"/>
          <p:nvPr/>
        </p:nvSpPr>
        <p:spPr>
          <a:xfrm>
            <a:off x="372301" y="920900"/>
            <a:ext cx="818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59C7EB"/>
                </a:solidFill>
              </a:rPr>
              <a:t>Definition of dynamic prog</a:t>
            </a:r>
            <a:r>
              <a:rPr b="1" lang="en-US" sz="1800">
                <a:solidFill>
                  <a:srgbClr val="59C7EB"/>
                </a:solidFill>
              </a:rPr>
              <a:t>ramming</a:t>
            </a:r>
            <a:br>
              <a:rPr b="1" lang="en-US" sz="1800"/>
            </a:br>
            <a:r>
              <a:rPr i="0" lang="en-US" sz="1800" u="none" cap="none" strike="noStrike">
                <a:solidFill>
                  <a:srgbClr val="000000"/>
                </a:solidFill>
              </a:rPr>
              <a:t>Dynamic programming refers to </a:t>
            </a:r>
            <a:r>
              <a:rPr b="1" i="1" lang="en-US" sz="1800" u="none" cap="none" strike="noStrike">
                <a:solidFill>
                  <a:srgbClr val="000000"/>
                </a:solidFill>
              </a:rPr>
              <a:t>simplifying a complicated problem by breaking it down into simpler sub-problems and saving the result for the future so that we will not have to compute that same problem again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.</a:t>
            </a:r>
            <a:endParaRPr sz="1800"/>
          </a:p>
        </p:txBody>
      </p:sp>
      <p:sp>
        <p:nvSpPr>
          <p:cNvPr id="1823" name="Google Shape;1823;p97"/>
          <p:cNvSpPr/>
          <p:nvPr/>
        </p:nvSpPr>
        <p:spPr>
          <a:xfrm>
            <a:off x="-3" y="236765"/>
            <a:ext cx="4114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24" name="Google Shape;1824;p9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Dynamic Programming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98"/>
          <p:cNvSpPr txBox="1"/>
          <p:nvPr/>
        </p:nvSpPr>
        <p:spPr>
          <a:xfrm>
            <a:off x="372292" y="848317"/>
            <a:ext cx="8399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Idea behind dynamical programming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use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recursion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but also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save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and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re-use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intermediate solutions</a:t>
            </a:r>
            <a:r>
              <a:rPr lang="en-US" sz="1800"/>
              <a:t>: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breaking down an optimization problem into simpler sub-problems, and storing the solution to each sub-problem (called memoization) so that each sub-problem is only solved once.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step-by-step put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overlapping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partial solutions together to form the overall solutions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requires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checking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global values at intermediate steps using all partial solutions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typical implementation through iteratively “filling up” an array or a matrix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makes code faster by reducing time complexity (reduced compute cycles) by efficient use of space</a:t>
            </a:r>
            <a:endParaRPr/>
          </a:p>
        </p:txBody>
      </p:sp>
      <p:sp>
        <p:nvSpPr>
          <p:cNvPr id="1830" name="Google Shape;1830;p98"/>
          <p:cNvSpPr/>
          <p:nvPr/>
        </p:nvSpPr>
        <p:spPr>
          <a:xfrm>
            <a:off x="-3" y="236765"/>
            <a:ext cx="4114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31" name="Google Shape;1831;p9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Dynamic Programming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99"/>
          <p:cNvSpPr/>
          <p:nvPr/>
        </p:nvSpPr>
        <p:spPr>
          <a:xfrm>
            <a:off x="0" y="236775"/>
            <a:ext cx="4364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37" name="Google Shape;1837;p9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Example: Fibonacci numbers</a:t>
            </a:r>
            <a:endParaRPr/>
          </a:p>
        </p:txBody>
      </p:sp>
      <p:sp>
        <p:nvSpPr>
          <p:cNvPr id="1838" name="Google Shape;1838;p99"/>
          <p:cNvSpPr/>
          <p:nvPr/>
        </p:nvSpPr>
        <p:spPr>
          <a:xfrm flipH="1" rot="10800000">
            <a:off x="391000" y="1069704"/>
            <a:ext cx="5415066" cy="29402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295" y="0"/>
                </a:lnTo>
                <a:cubicBezTo>
                  <a:pt x="21016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99"/>
          <p:cNvSpPr txBox="1"/>
          <p:nvPr/>
        </p:nvSpPr>
        <p:spPr>
          <a:xfrm>
            <a:off x="388951" y="1069750"/>
            <a:ext cx="5415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Algorithm for 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fibonacci</a:t>
            </a: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 - recu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rsive version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Input</a:t>
            </a:r>
            <a:r>
              <a:rPr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r>
              <a:rPr i="1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i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i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∈ N;</a:t>
            </a:r>
            <a:endParaRPr i="1" sz="20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Output:</a:t>
            </a:r>
            <a:r>
              <a:rPr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The nth entry in the Fibonacci sequence</a:t>
            </a:r>
            <a:endParaRPr i="1" sz="20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f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ib(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if 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0: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return 0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if 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1: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return 1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return fib(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- 1) + fib(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- 2)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t/>
            </a:r>
            <a:endParaRPr i="1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40" name="Google Shape;1840;p99"/>
          <p:cNvSpPr txBox="1"/>
          <p:nvPr/>
        </p:nvSpPr>
        <p:spPr>
          <a:xfrm>
            <a:off x="491250" y="4211900"/>
            <a:ext cx="816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number of calls to fib(n) grows </a:t>
            </a:r>
            <a:r>
              <a:rPr b="1" lang="en-US" sz="1800"/>
              <a:t>exponentially</a:t>
            </a:r>
            <a:r>
              <a:rPr lang="en-US" sz="1800"/>
              <a:t> with n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rl.png"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515" y="3934379"/>
            <a:ext cx="669728" cy="669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8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181" name="Google Shape;18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8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183" name="Google Shape;183;p28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184" name="Google Shape;184;p28"/>
          <p:cNvSpPr/>
          <p:nvPr/>
        </p:nvSpPr>
        <p:spPr>
          <a:xfrm>
            <a:off x="0" y="236775"/>
            <a:ext cx="3120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317858" y="236775"/>
            <a:ext cx="280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</a:t>
            </a:r>
            <a:r>
              <a:rPr lang="en-US" sz="2400"/>
              <a:t> example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69926" y="3340148"/>
            <a:ext cx="34833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P a citizen of Simpleland?</a:t>
            </a:r>
            <a:endParaRPr/>
          </a:p>
        </p:txBody>
      </p:sp>
      <p:pic>
        <p:nvPicPr>
          <p:cNvPr descr="father.png" id="187" name="Google Shape;18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7588" y="3081989"/>
            <a:ext cx="669728" cy="66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man (2).png" id="188" name="Google Shape;18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3213" y="3083193"/>
            <a:ext cx="669728" cy="66972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759601" y="1280061"/>
            <a:ext cx="3483300" cy="2877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00"/>
          <p:cNvSpPr/>
          <p:nvPr/>
        </p:nvSpPr>
        <p:spPr>
          <a:xfrm>
            <a:off x="0" y="236775"/>
            <a:ext cx="4364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46" name="Google Shape;1846;p10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Example: Fibonacci numbers</a:t>
            </a:r>
            <a:endParaRPr/>
          </a:p>
        </p:txBody>
      </p:sp>
      <p:sp>
        <p:nvSpPr>
          <p:cNvPr id="1847" name="Google Shape;1847;p100"/>
          <p:cNvSpPr/>
          <p:nvPr/>
        </p:nvSpPr>
        <p:spPr>
          <a:xfrm flipH="1" rot="10800000">
            <a:off x="391000" y="1069705"/>
            <a:ext cx="6268644" cy="380457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295" y="0"/>
                </a:lnTo>
                <a:cubicBezTo>
                  <a:pt x="21016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00"/>
          <p:cNvSpPr txBox="1"/>
          <p:nvPr/>
        </p:nvSpPr>
        <p:spPr>
          <a:xfrm>
            <a:off x="388950" y="1069750"/>
            <a:ext cx="60156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Algorithm for 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fibonacci</a:t>
            </a: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 - recu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rsive but more efficient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Input</a:t>
            </a:r>
            <a:r>
              <a:rPr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r>
              <a:rPr i="1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i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n ∈ N;</a:t>
            </a:r>
            <a:endParaRPr i="1" sz="20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Output:</a:t>
            </a:r>
            <a:r>
              <a:rPr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The nth entry in the Fibonacci sequence</a:t>
            </a:r>
            <a:endParaRPr i="1" sz="20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Data: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memo array initially all set to NIL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f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ib(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if 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0: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return 0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if 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1: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return 1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if memo[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 != NIL: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return memo[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memo[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 = fib(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-1) + fib(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-2)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return memo[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t/>
            </a:r>
            <a:endParaRPr i="1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01"/>
          <p:cNvSpPr/>
          <p:nvPr/>
        </p:nvSpPr>
        <p:spPr>
          <a:xfrm>
            <a:off x="0" y="236775"/>
            <a:ext cx="4364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54" name="Google Shape;1854;p10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Example: Fibonacci numbers</a:t>
            </a:r>
            <a:endParaRPr/>
          </a:p>
        </p:txBody>
      </p:sp>
      <p:sp>
        <p:nvSpPr>
          <p:cNvPr id="1855" name="Google Shape;1855;p101"/>
          <p:cNvSpPr/>
          <p:nvPr/>
        </p:nvSpPr>
        <p:spPr>
          <a:xfrm flipH="1" rot="10800000">
            <a:off x="391000" y="1069705"/>
            <a:ext cx="6268644" cy="380457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295" y="0"/>
                </a:lnTo>
                <a:cubicBezTo>
                  <a:pt x="21016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01"/>
          <p:cNvSpPr txBox="1"/>
          <p:nvPr/>
        </p:nvSpPr>
        <p:spPr>
          <a:xfrm>
            <a:off x="388950" y="1069750"/>
            <a:ext cx="60156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Algorithm for 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fibonacci</a:t>
            </a: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 - recu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rsive but more efficient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Input</a:t>
            </a:r>
            <a:r>
              <a:rPr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r>
              <a:rPr i="1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i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n ∈ N;</a:t>
            </a:r>
            <a:endParaRPr i="1" sz="20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Output:</a:t>
            </a:r>
            <a:r>
              <a:rPr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The nth entry in the Fibonacci sequence</a:t>
            </a:r>
            <a:endParaRPr i="1" sz="20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Data: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memo array initially all set to NIL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f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ib(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if 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0: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return 0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if 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= 1: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return 1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if memo[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 != NIL: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return memo[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memo[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 = fib(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-1) + fib(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-2)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return memo[</a:t>
            </a:r>
            <a:r>
              <a:rPr i="1"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solidFill>
                  <a:srgbClr val="292929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t/>
            </a:r>
            <a:endParaRPr i="1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57" name="Google Shape;1857;p101"/>
          <p:cNvSpPr txBox="1"/>
          <p:nvPr/>
        </p:nvSpPr>
        <p:spPr>
          <a:xfrm>
            <a:off x="5384375" y="3089525"/>
            <a:ext cx="2961300" cy="738900"/>
          </a:xfrm>
          <a:prstGeom prst="rect">
            <a:avLst/>
          </a:prstGeom>
          <a:solidFill>
            <a:srgbClr val="A5E0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Previously calculated results are saved in memo</a:t>
            </a:r>
            <a:endParaRPr sz="1800"/>
          </a:p>
        </p:txBody>
      </p:sp>
      <p:cxnSp>
        <p:nvCxnSpPr>
          <p:cNvPr id="1858" name="Google Shape;1858;p101"/>
          <p:cNvCxnSpPr>
            <a:stCxn id="1857" idx="1"/>
          </p:cNvCxnSpPr>
          <p:nvPr/>
        </p:nvCxnSpPr>
        <p:spPr>
          <a:xfrm flipH="1">
            <a:off x="2975675" y="3458975"/>
            <a:ext cx="2408700" cy="777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02"/>
          <p:cNvSpPr/>
          <p:nvPr/>
        </p:nvSpPr>
        <p:spPr>
          <a:xfrm>
            <a:off x="0" y="236775"/>
            <a:ext cx="43641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64" name="Google Shape;1864;p10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Example: Fibonacci numbers</a:t>
            </a:r>
            <a:endParaRPr/>
          </a:p>
        </p:txBody>
      </p:sp>
      <p:sp>
        <p:nvSpPr>
          <p:cNvPr id="1865" name="Google Shape;1865;p102"/>
          <p:cNvSpPr/>
          <p:nvPr/>
        </p:nvSpPr>
        <p:spPr>
          <a:xfrm flipH="1" rot="10800000">
            <a:off x="391000" y="1069722"/>
            <a:ext cx="5390118" cy="349282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295" y="0"/>
                </a:lnTo>
                <a:cubicBezTo>
                  <a:pt x="21016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02"/>
          <p:cNvSpPr txBox="1"/>
          <p:nvPr/>
        </p:nvSpPr>
        <p:spPr>
          <a:xfrm>
            <a:off x="388950" y="1069750"/>
            <a:ext cx="60156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Algorithm for 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fibonacci</a:t>
            </a: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(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)</a:t>
            </a:r>
            <a:r>
              <a:rPr i="0" lang="en-US" sz="1800" u="none" cap="none" strike="noStrike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- </a:t>
            </a:r>
            <a:r>
              <a:rPr lang="en-US" sz="1800">
                <a:solidFill>
                  <a:srgbClr val="59C7EB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fully iterative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Input</a:t>
            </a:r>
            <a:r>
              <a:rPr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r>
              <a:rPr i="1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i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n ∈ N;</a:t>
            </a:r>
            <a:endParaRPr i="1" sz="20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2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Output:</a:t>
            </a:r>
            <a:r>
              <a:rPr i="0" lang="en-US" sz="16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The nth entry in the Fibonacci sequence</a:t>
            </a:r>
            <a:endParaRPr i="1" sz="20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Data: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memo array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fib(</a:t>
            </a:r>
            <a:r>
              <a:rPr i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):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memo[0] = 0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memo[1] = 1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for i from 2 to </a:t>
            </a:r>
            <a:r>
              <a:rPr i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+1: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memo[i] = memo[i-1] + memo[i-2]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    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return memo[</a:t>
            </a:r>
            <a:r>
              <a:rPr i="1"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n</a:t>
            </a:r>
            <a:r>
              <a:rPr lang="en-US" sz="1600">
                <a:latin typeface="Century Schoolbook"/>
                <a:ea typeface="Century Schoolbook"/>
                <a:cs typeface="Century Schoolbook"/>
                <a:sym typeface="Century Schoolbook"/>
              </a:rPr>
              <a:t>]</a:t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t/>
            </a:r>
            <a:endParaRPr i="1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03"/>
          <p:cNvSpPr/>
          <p:nvPr/>
        </p:nvSpPr>
        <p:spPr>
          <a:xfrm>
            <a:off x="1" y="236765"/>
            <a:ext cx="59238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72" name="Google Shape;1872;p103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Outtake – Social Science Applications</a:t>
            </a:r>
            <a:endParaRPr/>
          </a:p>
        </p:txBody>
      </p:sp>
      <p:sp>
        <p:nvSpPr>
          <p:cNvPr id="1873" name="Google Shape;1873;p103"/>
          <p:cNvSpPr/>
          <p:nvPr/>
        </p:nvSpPr>
        <p:spPr>
          <a:xfrm flipH="1" rot="10800000">
            <a:off x="233300" y="876626"/>
            <a:ext cx="8506458" cy="39693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91" y="0"/>
                </a:lnTo>
                <a:cubicBezTo>
                  <a:pt x="2114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DEFF9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03"/>
          <p:cNvSpPr txBox="1"/>
          <p:nvPr/>
        </p:nvSpPr>
        <p:spPr>
          <a:xfrm>
            <a:off x="353125" y="877575"/>
            <a:ext cx="8831700" cy="43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most prevalent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problem</a:t>
            </a:r>
            <a:r>
              <a:rPr lang="en-US" sz="1800"/>
              <a:t>-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solving heuristics you will encounter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Recursion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optimization through recursive function call, e.g. DFS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requires specifying sensible abort conditions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Greedy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successive extension of partial solutions, e.g. BFS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determines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locally optimal choice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at each step, then moves on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only correct if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local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optimum also leads to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globally optimal solutions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Divide and Conquer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separate the problem into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decoupled/non-overlapping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smaller sub-problems</a:t>
            </a:r>
            <a:r>
              <a:rPr lang="en-US" sz="1800"/>
              <a:t>. More next session!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solve sub-problems independently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if necessary, collapse all sub-results to global results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4"/>
          <p:cNvSpPr/>
          <p:nvPr/>
        </p:nvSpPr>
        <p:spPr>
          <a:xfrm>
            <a:off x="-1" y="236765"/>
            <a:ext cx="2392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80" name="Google Shape;1880;p104"/>
          <p:cNvSpPr txBox="1"/>
          <p:nvPr/>
        </p:nvSpPr>
        <p:spPr>
          <a:xfrm>
            <a:off x="372292" y="772117"/>
            <a:ext cx="839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Sorting </a:t>
            </a:r>
            <a:r>
              <a:rPr lang="en-US" sz="2000"/>
              <a:t>A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lgo</a:t>
            </a:r>
            <a:r>
              <a:rPr lang="en-US" sz="2000"/>
              <a:t>rithms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Divide and Conquer </a:t>
            </a:r>
            <a:r>
              <a:rPr lang="en-US" sz="2000"/>
              <a:t>Algorithms</a:t>
            </a:r>
            <a:endParaRPr sz="2000"/>
          </a:p>
        </p:txBody>
      </p:sp>
      <p:sp>
        <p:nvSpPr>
          <p:cNvPr id="1881" name="Google Shape;1881;p104"/>
          <p:cNvSpPr txBox="1"/>
          <p:nvPr>
            <p:ph idx="4294967295" type="title"/>
          </p:nvPr>
        </p:nvSpPr>
        <p:spPr>
          <a:xfrm>
            <a:off x="272142" y="236765"/>
            <a:ext cx="7957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entury Schoolbook"/>
              <a:buNone/>
            </a:pPr>
            <a:r>
              <a:rPr lang="en-US" sz="2400"/>
              <a:t>Next Session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739650" y="1637975"/>
            <a:ext cx="4923900" cy="2877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291415" y="832474"/>
            <a:ext cx="88200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3585F"/>
              </a:buClr>
              <a:buSzPts val="2800"/>
              <a:buFont typeface="Helvetica Neue"/>
              <a:buNone/>
            </a:pPr>
            <a:r>
              <a:rPr lang="en-US">
                <a:solidFill>
                  <a:schemeClr val="dk1"/>
                </a:solidFill>
              </a:rPr>
              <a:t>A person (P) is a citizen of Simpleland if it satisfies any of these conditions: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 was born in Simpleland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either of P’s parents are citizens of Simpleland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girl.png" id="197" name="Google Shape;1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515" y="3934379"/>
            <a:ext cx="669728" cy="669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9"/>
          <p:cNvGrpSpPr/>
          <p:nvPr/>
        </p:nvGrpSpPr>
        <p:grpSpPr>
          <a:xfrm>
            <a:off x="6463418" y="3840761"/>
            <a:ext cx="2629240" cy="1010118"/>
            <a:chOff x="-1" y="-1"/>
            <a:chExt cx="2629240" cy="1346824"/>
          </a:xfrm>
        </p:grpSpPr>
        <p:pic>
          <p:nvPicPr>
            <p:cNvPr descr="location (1).png" id="199" name="Google Shape;199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9482" y="17066"/>
              <a:ext cx="1329757" cy="1329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9"/>
            <p:cNvSpPr txBox="1"/>
            <p:nvPr/>
          </p:nvSpPr>
          <p:spPr>
            <a:xfrm>
              <a:off x="-1" y="-1"/>
              <a:ext cx="1159500" cy="4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700" lIns="35700" spcFirstLastPara="1" rIns="35700" wrap="square" tIns="3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Simpleland</a:t>
              </a:r>
              <a:endParaRPr/>
            </a:p>
          </p:txBody>
        </p:sp>
        <p:cxnSp>
          <p:nvCxnSpPr>
            <p:cNvPr id="201" name="Google Shape;201;p29"/>
            <p:cNvCxnSpPr/>
            <p:nvPr/>
          </p:nvCxnSpPr>
          <p:spPr>
            <a:xfrm>
              <a:off x="685043" y="268073"/>
              <a:ext cx="1082400" cy="2505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sp>
        <p:nvSpPr>
          <p:cNvPr id="202" name="Google Shape;202;p29"/>
          <p:cNvSpPr/>
          <p:nvPr/>
        </p:nvSpPr>
        <p:spPr>
          <a:xfrm>
            <a:off x="0" y="236775"/>
            <a:ext cx="31209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317858" y="236775"/>
            <a:ext cx="2802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Recursion</a:t>
            </a:r>
            <a:r>
              <a:rPr lang="en-US" sz="2400"/>
              <a:t> example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2678001" y="2381698"/>
            <a:ext cx="3483300" cy="380100"/>
          </a:xfrm>
          <a:prstGeom prst="rect">
            <a:avLst/>
          </a:prstGeom>
          <a:solidFill>
            <a:srgbClr val="59C7EB"/>
          </a:solidFill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P a citizen of Simpleland?</a:t>
            </a:r>
            <a:endParaRPr/>
          </a:p>
        </p:txBody>
      </p:sp>
      <p:pic>
        <p:nvPicPr>
          <p:cNvPr descr="father.png" id="205" name="Google Shape;2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7588" y="3081989"/>
            <a:ext cx="669728" cy="66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man (2).png" id="206" name="Google Shape;20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3213" y="3083193"/>
            <a:ext cx="669728" cy="66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ndmother.png" id="207" name="Google Shape;20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3318" y="2176032"/>
            <a:ext cx="669728" cy="66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ndma (1).png" id="208" name="Google Shape;20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0789" y="2176032"/>
            <a:ext cx="669728" cy="66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ndfather (1).png" id="209" name="Google Shape;20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8782" y="2176032"/>
            <a:ext cx="669728" cy="669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ndfather (2).png" id="210" name="Google Shape;210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55615" y="2176032"/>
            <a:ext cx="669728" cy="66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